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www.ionos.fr/digitalguide/hebergement/aspects-techniques/voila-comment-http2-optimise-le-world-wide-web/" TargetMode="External" Type="http://schemas.openxmlformats.org/officeDocument/2006/relationships/hyperlink"/><Relationship Id="rId4" Target="https://www.ionos.fr/digitalguide/sites-internet/developpement-web/presentation-de-protocol-buffers/"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08640" y="857906"/>
            <a:ext cx="3496670" cy="761529"/>
          </a:xfrm>
          <a:prstGeom prst="rect">
            <a:avLst/>
          </a:prstGeom>
        </p:spPr>
        <p:txBody>
          <a:bodyPr anchor="t" rtlCol="false" tIns="0" lIns="0" bIns="0" rIns="0">
            <a:spAutoFit/>
          </a:bodyPr>
          <a:lstStyle/>
          <a:p>
            <a:pPr>
              <a:lnSpc>
                <a:spcPts val="6220"/>
              </a:lnSpc>
              <a:spcBef>
                <a:spcPct val="0"/>
              </a:spcBef>
            </a:pPr>
            <a:r>
              <a:rPr lang="en-US" sz="4442">
                <a:solidFill>
                  <a:srgbClr val="000000"/>
                </a:solidFill>
                <a:latin typeface="Fira Sans Ultra-Bold"/>
              </a:rPr>
              <a:t>Ensaj</a:t>
            </a:r>
          </a:p>
        </p:txBody>
      </p:sp>
      <p:grpSp>
        <p:nvGrpSpPr>
          <p:cNvPr name="Group 3" id="3"/>
          <p:cNvGrpSpPr/>
          <p:nvPr/>
        </p:nvGrpSpPr>
        <p:grpSpPr>
          <a:xfrm rot="0">
            <a:off x="10862106" y="-737012"/>
            <a:ext cx="10192926" cy="8828025"/>
            <a:chOff x="0" y="0"/>
            <a:chExt cx="6202680" cy="5372100"/>
          </a:xfrm>
        </p:grpSpPr>
        <p:sp>
          <p:nvSpPr>
            <p:cNvPr name="Freeform 4" id="4"/>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name="Group 5" id="5"/>
          <p:cNvGrpSpPr>
            <a:grpSpLocks noChangeAspect="true"/>
          </p:cNvGrpSpPr>
          <p:nvPr/>
        </p:nvGrpSpPr>
        <p:grpSpPr>
          <a:xfrm rot="0">
            <a:off x="10862106" y="2398927"/>
            <a:ext cx="9885941" cy="856077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grpSp>
        <p:nvGrpSpPr>
          <p:cNvPr name="Group 7" id="7"/>
          <p:cNvGrpSpPr/>
          <p:nvPr/>
        </p:nvGrpSpPr>
        <p:grpSpPr>
          <a:xfrm rot="-10800000">
            <a:off x="15665672" y="5827235"/>
            <a:ext cx="7046513" cy="9312442"/>
            <a:chOff x="0" y="0"/>
            <a:chExt cx="4064946" cy="5372100"/>
          </a:xfrm>
        </p:grpSpPr>
        <p:sp>
          <p:nvSpPr>
            <p:cNvPr name="Freeform 8" id="8"/>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sp>
        <p:nvSpPr>
          <p:cNvPr name="Freeform 9" id="9"/>
          <p:cNvSpPr/>
          <p:nvPr/>
        </p:nvSpPr>
        <p:spPr>
          <a:xfrm flipH="false" flipV="false" rot="0">
            <a:off x="852079" y="737402"/>
            <a:ext cx="1570342" cy="1097786"/>
          </a:xfrm>
          <a:custGeom>
            <a:avLst/>
            <a:gdLst/>
            <a:ahLst/>
            <a:cxnLst/>
            <a:rect r="r" b="b" t="t" l="l"/>
            <a:pathLst>
              <a:path h="1097786" w="1570342">
                <a:moveTo>
                  <a:pt x="0" y="0"/>
                </a:moveTo>
                <a:lnTo>
                  <a:pt x="1570343" y="0"/>
                </a:lnTo>
                <a:lnTo>
                  <a:pt x="1570343" y="1097786"/>
                </a:lnTo>
                <a:lnTo>
                  <a:pt x="0" y="1097786"/>
                </a:lnTo>
                <a:lnTo>
                  <a:pt x="0" y="0"/>
                </a:lnTo>
                <a:close/>
              </a:path>
            </a:pathLst>
          </a:custGeom>
          <a:blipFill>
            <a:blip r:embed="rId2"/>
            <a:stretch>
              <a:fillRect l="0" t="0" r="0" b="0"/>
            </a:stretch>
          </a:blipFill>
        </p:spPr>
      </p:sp>
      <p:sp>
        <p:nvSpPr>
          <p:cNvPr name="TextBox 10" id="10"/>
          <p:cNvSpPr txBox="true"/>
          <p:nvPr/>
        </p:nvSpPr>
        <p:spPr>
          <a:xfrm rot="0">
            <a:off x="1028700" y="8776971"/>
            <a:ext cx="8617177" cy="481329"/>
          </a:xfrm>
          <a:prstGeom prst="rect">
            <a:avLst/>
          </a:prstGeom>
        </p:spPr>
        <p:txBody>
          <a:bodyPr anchor="t" rtlCol="false" tIns="0" lIns="0" bIns="0" rIns="0">
            <a:spAutoFit/>
          </a:bodyPr>
          <a:lstStyle/>
          <a:p>
            <a:pPr marL="0" indent="0" lvl="0">
              <a:lnSpc>
                <a:spcPts val="3920"/>
              </a:lnSpc>
              <a:spcBef>
                <a:spcPct val="0"/>
              </a:spcBef>
            </a:pPr>
            <a:r>
              <a:rPr lang="en-US" sz="2800" u="none">
                <a:solidFill>
                  <a:srgbClr val="000000"/>
                </a:solidFill>
                <a:latin typeface="Fira Sans"/>
              </a:rPr>
              <a:t>Présenté par Othman El idrissi</a:t>
            </a:r>
          </a:p>
        </p:txBody>
      </p:sp>
      <p:grpSp>
        <p:nvGrpSpPr>
          <p:cNvPr name="Group 11" id="11"/>
          <p:cNvGrpSpPr/>
          <p:nvPr/>
        </p:nvGrpSpPr>
        <p:grpSpPr>
          <a:xfrm rot="0">
            <a:off x="1028700" y="3966652"/>
            <a:ext cx="8617177" cy="2163195"/>
            <a:chOff x="0" y="0"/>
            <a:chExt cx="11489570" cy="2884260"/>
          </a:xfrm>
        </p:grpSpPr>
        <p:sp>
          <p:nvSpPr>
            <p:cNvPr name="TextBox 12" id="12"/>
            <p:cNvSpPr txBox="true"/>
            <p:nvPr/>
          </p:nvSpPr>
          <p:spPr>
            <a:xfrm rot="0">
              <a:off x="0" y="95250"/>
              <a:ext cx="11489570" cy="1928283"/>
            </a:xfrm>
            <a:prstGeom prst="rect">
              <a:avLst/>
            </a:prstGeom>
          </p:spPr>
          <p:txBody>
            <a:bodyPr anchor="t" rtlCol="false" tIns="0" lIns="0" bIns="0" rIns="0">
              <a:spAutoFit/>
            </a:bodyPr>
            <a:lstStyle/>
            <a:p>
              <a:pPr marL="0" indent="0" lvl="0">
                <a:lnSpc>
                  <a:spcPts val="10999"/>
                </a:lnSpc>
              </a:pPr>
              <a:r>
                <a:rPr lang="en-US" sz="9999" spc="299">
                  <a:solidFill>
                    <a:srgbClr val="000000"/>
                  </a:solidFill>
                  <a:latin typeface="Fira Sans Ultra-Bold"/>
                </a:rPr>
                <a:t>GRPC</a:t>
              </a:r>
            </a:p>
          </p:txBody>
        </p:sp>
        <p:sp>
          <p:nvSpPr>
            <p:cNvPr name="TextBox 13" id="13"/>
            <p:cNvSpPr txBox="true"/>
            <p:nvPr/>
          </p:nvSpPr>
          <p:spPr>
            <a:xfrm rot="0">
              <a:off x="0" y="2294557"/>
              <a:ext cx="11489570" cy="556683"/>
            </a:xfrm>
            <a:prstGeom prst="rect">
              <a:avLst/>
            </a:prstGeom>
          </p:spPr>
          <p:txBody>
            <a:bodyPr anchor="t" rtlCol="false" tIns="0" lIns="0" bIns="0" rIns="0">
              <a:spAutoFit/>
            </a:bodyPr>
            <a:lstStyle/>
            <a:p>
              <a:pPr marL="0" indent="0" lvl="0">
                <a:lnSpc>
                  <a:spcPts val="3500"/>
                </a:lnSpc>
                <a:spcBef>
                  <a:spcPct val="0"/>
                </a:spcBef>
              </a:pPr>
              <a:r>
                <a:rPr lang="en-US" sz="2500" spc="75">
                  <a:solidFill>
                    <a:srgbClr val="000000"/>
                  </a:solidFill>
                  <a:latin typeface="Fira Sans"/>
                </a:rPr>
                <a:t>GOOGLE REMOTE PROCEDURE CALL</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AutoShape 6" id="6"/>
          <p:cNvSpPr/>
          <p:nvPr/>
        </p:nvSpPr>
        <p:spPr>
          <a:xfrm flipV="true">
            <a:off x="1310540" y="8141235"/>
            <a:ext cx="15682027" cy="17712"/>
          </a:xfrm>
          <a:prstGeom prst="line">
            <a:avLst/>
          </a:prstGeom>
          <a:ln cap="rnd" w="38100">
            <a:solidFill>
              <a:srgbClr val="86C7ED"/>
            </a:solidFill>
            <a:prstDash val="sysDot"/>
            <a:headEnd type="none" len="sm" w="sm"/>
            <a:tailEnd type="none" len="sm" w="sm"/>
          </a:ln>
        </p:spPr>
      </p:sp>
      <p:sp>
        <p:nvSpPr>
          <p:cNvPr name="AutoShape 7" id="7"/>
          <p:cNvSpPr/>
          <p:nvPr/>
        </p:nvSpPr>
        <p:spPr>
          <a:xfrm flipV="true">
            <a:off x="1316891" y="5940532"/>
            <a:ext cx="15675619" cy="47625"/>
          </a:xfrm>
          <a:prstGeom prst="line">
            <a:avLst/>
          </a:prstGeom>
          <a:ln cap="rnd" w="38100">
            <a:solidFill>
              <a:srgbClr val="86C7ED"/>
            </a:solidFill>
            <a:prstDash val="sysDot"/>
            <a:headEnd type="none" len="sm" w="sm"/>
            <a:tailEnd type="none" len="sm" w="sm"/>
          </a:ln>
        </p:spPr>
      </p:sp>
      <p:sp>
        <p:nvSpPr>
          <p:cNvPr name="Freeform 8" id="8"/>
          <p:cNvSpPr/>
          <p:nvPr/>
        </p:nvSpPr>
        <p:spPr>
          <a:xfrm flipH="false" flipV="false" rot="0">
            <a:off x="1028700" y="4412087"/>
            <a:ext cx="805905" cy="769273"/>
          </a:xfrm>
          <a:custGeom>
            <a:avLst/>
            <a:gdLst/>
            <a:ahLst/>
            <a:cxnLst/>
            <a:rect r="r" b="b" t="t" l="l"/>
            <a:pathLst>
              <a:path h="769273" w="805905">
                <a:moveTo>
                  <a:pt x="0" y="0"/>
                </a:moveTo>
                <a:lnTo>
                  <a:pt x="805905" y="0"/>
                </a:lnTo>
                <a:lnTo>
                  <a:pt x="805905" y="769273"/>
                </a:lnTo>
                <a:lnTo>
                  <a:pt x="0" y="769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54529" y="6586309"/>
            <a:ext cx="754246" cy="696649"/>
          </a:xfrm>
          <a:custGeom>
            <a:avLst/>
            <a:gdLst/>
            <a:ahLst/>
            <a:cxnLst/>
            <a:rect r="r" b="b" t="t" l="l"/>
            <a:pathLst>
              <a:path h="696649" w="754246">
                <a:moveTo>
                  <a:pt x="0" y="0"/>
                </a:moveTo>
                <a:lnTo>
                  <a:pt x="754247" y="0"/>
                </a:lnTo>
                <a:lnTo>
                  <a:pt x="754247" y="696649"/>
                </a:lnTo>
                <a:lnTo>
                  <a:pt x="0" y="696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942975"/>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Avantages Du Protocol Buffer</a:t>
            </a:r>
          </a:p>
        </p:txBody>
      </p:sp>
      <p:sp>
        <p:nvSpPr>
          <p:cNvPr name="TextBox 11" id="11"/>
          <p:cNvSpPr txBox="true"/>
          <p:nvPr/>
        </p:nvSpPr>
        <p:spPr>
          <a:xfrm rot="0">
            <a:off x="2205098" y="4606541"/>
            <a:ext cx="4599339" cy="361314"/>
          </a:xfrm>
          <a:prstGeom prst="rect">
            <a:avLst/>
          </a:prstGeom>
        </p:spPr>
        <p:txBody>
          <a:bodyPr anchor="t" rtlCol="false" tIns="0" lIns="0" bIns="0" rIns="0">
            <a:spAutoFit/>
          </a:bodyPr>
          <a:lstStyle/>
          <a:p>
            <a:pPr algn="l" marL="0" indent="0" lvl="0">
              <a:lnSpc>
                <a:spcPts val="2990"/>
              </a:lnSpc>
              <a:spcBef>
                <a:spcPct val="0"/>
              </a:spcBef>
            </a:pPr>
            <a:r>
              <a:rPr lang="en-US" sz="2300" spc="-46">
                <a:solidFill>
                  <a:srgbClr val="000000"/>
                </a:solidFill>
                <a:latin typeface="Fira Sans Medium"/>
              </a:rPr>
              <a:t> sérialisation et de désérialisation</a:t>
            </a:r>
          </a:p>
        </p:txBody>
      </p:sp>
      <p:sp>
        <p:nvSpPr>
          <p:cNvPr name="TextBox 12" id="12"/>
          <p:cNvSpPr txBox="true"/>
          <p:nvPr/>
        </p:nvSpPr>
        <p:spPr>
          <a:xfrm rot="0">
            <a:off x="7211963" y="3801217"/>
            <a:ext cx="9780547" cy="1887855"/>
          </a:xfrm>
          <a:prstGeom prst="rect">
            <a:avLst/>
          </a:prstGeom>
        </p:spPr>
        <p:txBody>
          <a:bodyPr anchor="t" rtlCol="false" tIns="0" lIns="0" bIns="0" rIns="0">
            <a:spAutoFit/>
          </a:bodyPr>
          <a:lstStyle/>
          <a:p>
            <a:pPr marL="0" indent="0" lvl="0">
              <a:lnSpc>
                <a:spcPts val="2520"/>
              </a:lnSpc>
              <a:spcBef>
                <a:spcPct val="0"/>
              </a:spcBef>
            </a:pPr>
            <a:r>
              <a:rPr lang="en-US" sz="1800" spc="9">
                <a:solidFill>
                  <a:srgbClr val="000000"/>
                </a:solidFill>
                <a:latin typeface="Fira Sans Light"/>
              </a:rPr>
              <a:t>ProtoBuf excelle dans l'efficacité de sérialisation et de désérialisation des données. En utilisant un format binaire compact, les messages ProtoBuf sont généralement plus petits que leurs équivalents au format texte, réduisant ainsi la quantité de données à stocker et à transmettre. De plus, la sérialisation et la désérialisation de ProtoBuf sont plus rapides que celles des formats texte, car elles évitent la conversion entre le texte et le binaire, ce qui simplifie le processus et améliore les performances.</a:t>
            </a:r>
          </a:p>
        </p:txBody>
      </p:sp>
      <p:sp>
        <p:nvSpPr>
          <p:cNvPr name="TextBox 13" id="13"/>
          <p:cNvSpPr txBox="true"/>
          <p:nvPr/>
        </p:nvSpPr>
        <p:spPr>
          <a:xfrm rot="0">
            <a:off x="2205098" y="6701726"/>
            <a:ext cx="5006864" cy="361314"/>
          </a:xfrm>
          <a:prstGeom prst="rect">
            <a:avLst/>
          </a:prstGeom>
        </p:spPr>
        <p:txBody>
          <a:bodyPr anchor="t" rtlCol="false" tIns="0" lIns="0" bIns="0" rIns="0">
            <a:spAutoFit/>
          </a:bodyPr>
          <a:lstStyle/>
          <a:p>
            <a:pPr algn="l" marL="0" indent="0" lvl="0">
              <a:lnSpc>
                <a:spcPts val="2990"/>
              </a:lnSpc>
              <a:spcBef>
                <a:spcPct val="0"/>
              </a:spcBef>
            </a:pPr>
            <a:r>
              <a:rPr lang="en-US" sz="2300" spc="-46">
                <a:solidFill>
                  <a:srgbClr val="000000"/>
                </a:solidFill>
                <a:latin typeface="Fira Sans Medium"/>
              </a:rPr>
              <a:t>Interopérabilité entre les langages</a:t>
            </a:r>
          </a:p>
        </p:txBody>
      </p:sp>
      <p:sp>
        <p:nvSpPr>
          <p:cNvPr name="TextBox 14" id="14"/>
          <p:cNvSpPr txBox="true"/>
          <p:nvPr/>
        </p:nvSpPr>
        <p:spPr>
          <a:xfrm rot="0">
            <a:off x="7211963" y="6224359"/>
            <a:ext cx="9780627" cy="1573530"/>
          </a:xfrm>
          <a:prstGeom prst="rect">
            <a:avLst/>
          </a:prstGeom>
        </p:spPr>
        <p:txBody>
          <a:bodyPr anchor="t" rtlCol="false" tIns="0" lIns="0" bIns="0" rIns="0">
            <a:spAutoFit/>
          </a:bodyPr>
          <a:lstStyle/>
          <a:p>
            <a:pPr marL="0" indent="0" lvl="0">
              <a:lnSpc>
                <a:spcPts val="2520"/>
              </a:lnSpc>
              <a:spcBef>
                <a:spcPct val="0"/>
              </a:spcBef>
            </a:pPr>
            <a:r>
              <a:rPr lang="en-US" sz="1800" spc="9">
                <a:solidFill>
                  <a:srgbClr val="000000"/>
                </a:solidFill>
                <a:latin typeface="Fira Sans Light"/>
              </a:rPr>
              <a:t>ProtoBuf est conçu pour être utilisé dans un large éventail de langages de programmation. Il existe des bibliothèques ProtoBuf pour de nombreux langages, ce qui permet aux applications écrites dans des langages différents de communiquer en partageant des données sérialisées au format ProtoBuf. Cette interopérabilité facilite l'intégration de systèmes hétérogènes et simplifie la communication entre les composants logiciels écrits dans des langages variés.</a:t>
            </a:r>
          </a:p>
        </p:txBody>
      </p:sp>
      <p:sp>
        <p:nvSpPr>
          <p:cNvPr name="AutoShape 15" id="15"/>
          <p:cNvSpPr/>
          <p:nvPr/>
        </p:nvSpPr>
        <p:spPr>
          <a:xfrm flipV="true">
            <a:off x="1316854" y="3511446"/>
            <a:ext cx="15682027" cy="17712"/>
          </a:xfrm>
          <a:prstGeom prst="line">
            <a:avLst/>
          </a:prstGeom>
          <a:ln cap="rnd" w="38100">
            <a:solidFill>
              <a:srgbClr val="86C7ED"/>
            </a:solidFill>
            <a:prstDash val="sysDot"/>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19722" y="3047839"/>
            <a:ext cx="6728246" cy="3353040"/>
          </a:xfrm>
          <a:prstGeom prst="rect">
            <a:avLst/>
          </a:prstGeom>
        </p:spPr>
        <p:txBody>
          <a:bodyPr anchor="t" rtlCol="false" tIns="0" lIns="0" bIns="0" rIns="0">
            <a:spAutoFit/>
          </a:bodyPr>
          <a:lstStyle/>
          <a:p>
            <a:pPr algn="ctr" marL="0" indent="0" lvl="0">
              <a:lnSpc>
                <a:spcPts val="8983"/>
              </a:lnSpc>
              <a:spcBef>
                <a:spcPct val="0"/>
              </a:spcBef>
            </a:pPr>
            <a:r>
              <a:rPr lang="en-US" sz="6416">
                <a:solidFill>
                  <a:srgbClr val="1836B2"/>
                </a:solidFill>
                <a:latin typeface="Fira Sans Medium"/>
              </a:rPr>
              <a:t>Les Composants D’un Fichier .proto</a:t>
            </a:r>
          </a:p>
        </p:txBody>
      </p:sp>
      <p:grpSp>
        <p:nvGrpSpPr>
          <p:cNvPr name="Group 3" id="3"/>
          <p:cNvGrpSpPr/>
          <p:nvPr/>
        </p:nvGrpSpPr>
        <p:grpSpPr>
          <a:xfrm rot="0">
            <a:off x="0" y="9305925"/>
            <a:ext cx="19280880" cy="1312977"/>
            <a:chOff x="0" y="0"/>
            <a:chExt cx="25707840" cy="1750636"/>
          </a:xfrm>
        </p:grpSpPr>
        <p:grpSp>
          <p:nvGrpSpPr>
            <p:cNvPr name="Group 4" id="4"/>
            <p:cNvGrpSpPr/>
            <p:nvPr/>
          </p:nvGrpSpPr>
          <p:grpSpPr>
            <a:xfrm rot="5400000">
              <a:off x="13125860" y="-10831345"/>
              <a:ext cx="1750636" cy="23413325"/>
              <a:chOff x="0" y="0"/>
              <a:chExt cx="3130550" cy="41868551"/>
            </a:xfrm>
          </p:grpSpPr>
          <p:sp>
            <p:nvSpPr>
              <p:cNvPr name="Freeform 5" id="5"/>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1836B2"/>
              </a:solidFill>
            </p:spPr>
          </p:sp>
        </p:grpSp>
        <p:sp>
          <p:nvSpPr>
            <p:cNvPr name="Freeform 6" id="6"/>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7" id="7"/>
          <p:cNvSpPr txBox="true"/>
          <p:nvPr/>
        </p:nvSpPr>
        <p:spPr>
          <a:xfrm rot="0">
            <a:off x="9938267" y="790998"/>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Syntaxe</a:t>
            </a:r>
          </a:p>
        </p:txBody>
      </p:sp>
      <p:sp>
        <p:nvSpPr>
          <p:cNvPr name="TextBox 8" id="8"/>
          <p:cNvSpPr txBox="true"/>
          <p:nvPr/>
        </p:nvSpPr>
        <p:spPr>
          <a:xfrm rot="0">
            <a:off x="9938267" y="2223663"/>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Packages</a:t>
            </a:r>
          </a:p>
        </p:txBody>
      </p:sp>
      <p:sp>
        <p:nvSpPr>
          <p:cNvPr name="TextBox 9" id="9"/>
          <p:cNvSpPr txBox="true"/>
          <p:nvPr/>
        </p:nvSpPr>
        <p:spPr>
          <a:xfrm rot="0">
            <a:off x="9938267" y="3656328"/>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Options</a:t>
            </a:r>
          </a:p>
        </p:txBody>
      </p:sp>
      <p:sp>
        <p:nvSpPr>
          <p:cNvPr name="TextBox 10" id="10"/>
          <p:cNvSpPr txBox="true"/>
          <p:nvPr/>
        </p:nvSpPr>
        <p:spPr>
          <a:xfrm rot="0">
            <a:off x="9938267" y="5376076"/>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 Messages</a:t>
            </a:r>
          </a:p>
        </p:txBody>
      </p:sp>
      <p:sp>
        <p:nvSpPr>
          <p:cNvPr name="AutoShape 11" id="11"/>
          <p:cNvSpPr/>
          <p:nvPr/>
        </p:nvSpPr>
        <p:spPr>
          <a:xfrm flipH="true">
            <a:off x="9938267" y="3228808"/>
            <a:ext cx="2948816" cy="0"/>
          </a:xfrm>
          <a:prstGeom prst="line">
            <a:avLst/>
          </a:prstGeom>
          <a:ln cap="rnd" w="66675">
            <a:solidFill>
              <a:srgbClr val="86C7ED"/>
            </a:solidFill>
            <a:prstDash val="sysDot"/>
            <a:headEnd type="none" len="sm" w="sm"/>
            <a:tailEnd type="none" len="sm" w="sm"/>
          </a:ln>
        </p:spPr>
      </p:sp>
      <p:sp>
        <p:nvSpPr>
          <p:cNvPr name="AutoShape 12" id="12"/>
          <p:cNvSpPr/>
          <p:nvPr/>
        </p:nvSpPr>
        <p:spPr>
          <a:xfrm flipH="true">
            <a:off x="9938267" y="4661473"/>
            <a:ext cx="2948816" cy="0"/>
          </a:xfrm>
          <a:prstGeom prst="line">
            <a:avLst/>
          </a:prstGeom>
          <a:ln cap="rnd" w="66675">
            <a:solidFill>
              <a:srgbClr val="86C7ED"/>
            </a:solidFill>
            <a:prstDash val="sysDot"/>
            <a:headEnd type="none" len="sm" w="sm"/>
            <a:tailEnd type="none" len="sm" w="sm"/>
          </a:ln>
        </p:spPr>
      </p:sp>
      <p:sp>
        <p:nvSpPr>
          <p:cNvPr name="AutoShape 13" id="13"/>
          <p:cNvSpPr/>
          <p:nvPr/>
        </p:nvSpPr>
        <p:spPr>
          <a:xfrm flipH="true">
            <a:off x="9938267" y="6313861"/>
            <a:ext cx="2948816" cy="0"/>
          </a:xfrm>
          <a:prstGeom prst="line">
            <a:avLst/>
          </a:prstGeom>
          <a:ln cap="rnd" w="66675">
            <a:solidFill>
              <a:srgbClr val="86C7ED"/>
            </a:solidFill>
            <a:prstDash val="sysDot"/>
            <a:headEnd type="none" len="sm" w="sm"/>
            <a:tailEnd type="none" len="sm" w="sm"/>
          </a:ln>
        </p:spPr>
      </p:sp>
      <p:sp>
        <p:nvSpPr>
          <p:cNvPr name="AutoShape 14" id="14"/>
          <p:cNvSpPr/>
          <p:nvPr/>
        </p:nvSpPr>
        <p:spPr>
          <a:xfrm flipH="true">
            <a:off x="9938267" y="1796143"/>
            <a:ext cx="2948816" cy="0"/>
          </a:xfrm>
          <a:prstGeom prst="line">
            <a:avLst/>
          </a:prstGeom>
          <a:ln cap="rnd" w="66675">
            <a:solidFill>
              <a:srgbClr val="86C7ED"/>
            </a:solidFill>
            <a:prstDash val="sysDot"/>
            <a:headEnd type="none" len="sm" w="sm"/>
            <a:tailEnd type="none" len="sm" w="sm"/>
          </a:ln>
        </p:spPr>
      </p:sp>
      <p:sp>
        <p:nvSpPr>
          <p:cNvPr name="AutoShape 15" id="15"/>
          <p:cNvSpPr/>
          <p:nvPr/>
        </p:nvSpPr>
        <p:spPr>
          <a:xfrm flipH="true">
            <a:off x="10060946" y="7646588"/>
            <a:ext cx="2876113" cy="0"/>
          </a:xfrm>
          <a:prstGeom prst="line">
            <a:avLst/>
          </a:prstGeom>
          <a:ln cap="rnd" w="66675">
            <a:solidFill>
              <a:srgbClr val="86C7ED"/>
            </a:solidFill>
            <a:prstDash val="sysDot"/>
            <a:headEnd type="none" len="sm" w="sm"/>
            <a:tailEnd type="none" len="sm" w="sm"/>
          </a:ln>
        </p:spPr>
      </p:sp>
      <p:sp>
        <p:nvSpPr>
          <p:cNvPr name="TextBox 16" id="16"/>
          <p:cNvSpPr txBox="true"/>
          <p:nvPr/>
        </p:nvSpPr>
        <p:spPr>
          <a:xfrm rot="0">
            <a:off x="10060946" y="6571965"/>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Services</a:t>
            </a:r>
          </a:p>
        </p:txBody>
      </p:sp>
      <p:sp>
        <p:nvSpPr>
          <p:cNvPr name="AutoShape 17" id="17"/>
          <p:cNvSpPr/>
          <p:nvPr/>
        </p:nvSpPr>
        <p:spPr>
          <a:xfrm flipH="true">
            <a:off x="10010970" y="8983149"/>
            <a:ext cx="2876113" cy="0"/>
          </a:xfrm>
          <a:prstGeom prst="line">
            <a:avLst/>
          </a:prstGeom>
          <a:ln cap="rnd" w="66675">
            <a:solidFill>
              <a:srgbClr val="86C7ED"/>
            </a:solidFill>
            <a:prstDash val="sysDot"/>
            <a:headEnd type="none" len="sm" w="sm"/>
            <a:tailEnd type="none" len="sm" w="sm"/>
          </a:ln>
        </p:spPr>
      </p:sp>
      <p:sp>
        <p:nvSpPr>
          <p:cNvPr name="TextBox 18" id="18"/>
          <p:cNvSpPr txBox="true"/>
          <p:nvPr/>
        </p:nvSpPr>
        <p:spPr>
          <a:xfrm rot="0">
            <a:off x="10010970" y="7908525"/>
            <a:ext cx="2630754" cy="510950"/>
          </a:xfrm>
          <a:prstGeom prst="rect">
            <a:avLst/>
          </a:prstGeom>
        </p:spPr>
        <p:txBody>
          <a:bodyPr anchor="t" rtlCol="false" tIns="0" lIns="0" bIns="0" rIns="0">
            <a:spAutoFit/>
          </a:bodyPr>
          <a:lstStyle/>
          <a:p>
            <a:pPr algn="l" marL="0" indent="0" lvl="0">
              <a:lnSpc>
                <a:spcPts val="4105"/>
              </a:lnSpc>
              <a:spcBef>
                <a:spcPct val="0"/>
              </a:spcBef>
            </a:pPr>
            <a:r>
              <a:rPr lang="en-US" sz="2932" spc="-58">
                <a:solidFill>
                  <a:srgbClr val="1836B2"/>
                </a:solidFill>
                <a:latin typeface="Fira Sans Medium"/>
              </a:rPr>
              <a:t>Tags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2007722" y="3560434"/>
            <a:ext cx="6280278" cy="4687213"/>
          </a:xfrm>
          <a:custGeom>
            <a:avLst/>
            <a:gdLst/>
            <a:ahLst/>
            <a:cxnLst/>
            <a:rect r="r" b="b" t="t" l="l"/>
            <a:pathLst>
              <a:path h="4687213" w="6280278">
                <a:moveTo>
                  <a:pt x="0" y="0"/>
                </a:moveTo>
                <a:lnTo>
                  <a:pt x="6280278" y="0"/>
                </a:lnTo>
                <a:lnTo>
                  <a:pt x="6280278" y="4687213"/>
                </a:lnTo>
                <a:lnTo>
                  <a:pt x="0" y="4687213"/>
                </a:lnTo>
                <a:lnTo>
                  <a:pt x="0" y="0"/>
                </a:lnTo>
                <a:close/>
              </a:path>
            </a:pathLst>
          </a:custGeom>
          <a:blipFill>
            <a:blip r:embed="rId2"/>
            <a:stretch>
              <a:fillRect l="0" t="0" r="-668" b="0"/>
            </a:stretch>
          </a:blipFill>
        </p:spPr>
      </p:sp>
      <p:sp>
        <p:nvSpPr>
          <p:cNvPr name="TextBox 7" id="7"/>
          <p:cNvSpPr txBox="true"/>
          <p:nvPr/>
        </p:nvSpPr>
        <p:spPr>
          <a:xfrm rot="0">
            <a:off x="373109" y="2878385"/>
            <a:ext cx="11634612" cy="5994161"/>
          </a:xfrm>
          <a:prstGeom prst="rect">
            <a:avLst/>
          </a:prstGeom>
        </p:spPr>
        <p:txBody>
          <a:bodyPr anchor="t" rtlCol="false" tIns="0" lIns="0" bIns="0" rIns="0">
            <a:spAutoFit/>
          </a:bodyPr>
          <a:lstStyle/>
          <a:p>
            <a:pPr>
              <a:lnSpc>
                <a:spcPts val="3663"/>
              </a:lnSpc>
            </a:pPr>
            <a:r>
              <a:rPr lang="en-US" sz="2616">
                <a:solidFill>
                  <a:srgbClr val="000000"/>
                </a:solidFill>
                <a:latin typeface="Fira Sans"/>
              </a:rPr>
              <a:t>La syntaxe dans le contexte des fichiers ".proto" de Protocol Buffers (ProtoBuf) fait référence à la version spécifique de la syntaxe utilisée pour définir la structure des messages et des règles de sérialisation/désérialisation. En d'autres termes, c'est une directive dans un fichier ".proto" qui indique au compilateur ProtoBuf comment interpréter le reste du fichier.</a:t>
            </a:r>
          </a:p>
          <a:p>
            <a:pPr>
              <a:lnSpc>
                <a:spcPts val="3663"/>
              </a:lnSpc>
            </a:pPr>
          </a:p>
          <a:p>
            <a:pPr>
              <a:lnSpc>
                <a:spcPts val="3663"/>
              </a:lnSpc>
            </a:pPr>
            <a:r>
              <a:rPr lang="en-US" sz="2616">
                <a:solidFill>
                  <a:srgbClr val="000000"/>
                </a:solidFill>
                <a:latin typeface="Fira Sans"/>
              </a:rPr>
              <a:t>La version 3 est la syntaxe actuelle de ProtoBuf. Elle est plus strictement définie et simplifiée par rapport à proto2. Les champs optionnels n'ont pas de valeur par défaut, ce qui améliore la clarté de la définition des messages. Elle introduit également des changements dans la gestion de la répétition et élimine certains concepts obsolètes.</a:t>
            </a:r>
          </a:p>
          <a:p>
            <a:pPr algn="ctr">
              <a:lnSpc>
                <a:spcPts val="3663"/>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Syntaxe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1735262" y="3371020"/>
            <a:ext cx="6552738" cy="4374165"/>
          </a:xfrm>
          <a:custGeom>
            <a:avLst/>
            <a:gdLst/>
            <a:ahLst/>
            <a:cxnLst/>
            <a:rect r="r" b="b" t="t" l="l"/>
            <a:pathLst>
              <a:path h="4374165" w="6552738">
                <a:moveTo>
                  <a:pt x="0" y="0"/>
                </a:moveTo>
                <a:lnTo>
                  <a:pt x="6552738" y="0"/>
                </a:lnTo>
                <a:lnTo>
                  <a:pt x="6552738" y="4374165"/>
                </a:lnTo>
                <a:lnTo>
                  <a:pt x="0" y="4374165"/>
                </a:lnTo>
                <a:lnTo>
                  <a:pt x="0" y="0"/>
                </a:lnTo>
                <a:close/>
              </a:path>
            </a:pathLst>
          </a:custGeom>
          <a:blipFill>
            <a:blip r:embed="rId2"/>
            <a:stretch>
              <a:fillRect l="0" t="0" r="0" b="0"/>
            </a:stretch>
          </a:blipFill>
        </p:spPr>
      </p:sp>
      <p:sp>
        <p:nvSpPr>
          <p:cNvPr name="TextBox 7" id="7"/>
          <p:cNvSpPr txBox="true"/>
          <p:nvPr/>
        </p:nvSpPr>
        <p:spPr>
          <a:xfrm rot="0">
            <a:off x="134212" y="3686961"/>
            <a:ext cx="11634612" cy="3685133"/>
          </a:xfrm>
          <a:prstGeom prst="rect">
            <a:avLst/>
          </a:prstGeom>
        </p:spPr>
        <p:txBody>
          <a:bodyPr anchor="t" rtlCol="false" tIns="0" lIns="0" bIns="0" rIns="0">
            <a:spAutoFit/>
          </a:bodyPr>
          <a:lstStyle/>
          <a:p>
            <a:pPr>
              <a:lnSpc>
                <a:spcPts val="3663"/>
              </a:lnSpc>
            </a:pPr>
            <a:r>
              <a:rPr lang="en-US" sz="2616">
                <a:solidFill>
                  <a:srgbClr val="000000"/>
                </a:solidFill>
                <a:latin typeface="Fira Sans"/>
              </a:rPr>
              <a:t>Un "package" dans un fichier ".proto" est une directive qui définit un espace de noms pour les messages. Cela permet d'organiser les messages en groupes logiques, d'éviter les conflits de noms et de structurer les définitions de messages de manière hiérarchique pour une meilleure organisation et maintenabilité du code. Les packages sont également utilisés pour générer du code source dans un espace de noms spécifique dans divers langages de programmation.</a:t>
            </a:r>
          </a:p>
          <a:p>
            <a:pPr algn="ctr">
              <a:lnSpc>
                <a:spcPts val="3663"/>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Packages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1768824" y="3733027"/>
            <a:ext cx="6531312" cy="3639068"/>
          </a:xfrm>
          <a:custGeom>
            <a:avLst/>
            <a:gdLst/>
            <a:ahLst/>
            <a:cxnLst/>
            <a:rect r="r" b="b" t="t" l="l"/>
            <a:pathLst>
              <a:path h="3639068" w="6531312">
                <a:moveTo>
                  <a:pt x="0" y="0"/>
                </a:moveTo>
                <a:lnTo>
                  <a:pt x="6531312" y="0"/>
                </a:lnTo>
                <a:lnTo>
                  <a:pt x="6531312" y="3639067"/>
                </a:lnTo>
                <a:lnTo>
                  <a:pt x="0" y="3639067"/>
                </a:lnTo>
                <a:lnTo>
                  <a:pt x="0" y="0"/>
                </a:lnTo>
                <a:close/>
              </a:path>
            </a:pathLst>
          </a:custGeom>
          <a:blipFill>
            <a:blip r:embed="rId2"/>
            <a:stretch>
              <a:fillRect l="0" t="0" r="0" b="0"/>
            </a:stretch>
          </a:blipFill>
        </p:spPr>
      </p:sp>
      <p:sp>
        <p:nvSpPr>
          <p:cNvPr name="TextBox 7" id="7"/>
          <p:cNvSpPr txBox="true"/>
          <p:nvPr/>
        </p:nvSpPr>
        <p:spPr>
          <a:xfrm rot="0">
            <a:off x="134212" y="3686961"/>
            <a:ext cx="11634612" cy="3685133"/>
          </a:xfrm>
          <a:prstGeom prst="rect">
            <a:avLst/>
          </a:prstGeom>
        </p:spPr>
        <p:txBody>
          <a:bodyPr anchor="t" rtlCol="false" tIns="0" lIns="0" bIns="0" rIns="0">
            <a:spAutoFit/>
          </a:bodyPr>
          <a:lstStyle/>
          <a:p>
            <a:pPr>
              <a:lnSpc>
                <a:spcPts val="3663"/>
              </a:lnSpc>
            </a:pPr>
          </a:p>
          <a:p>
            <a:pPr>
              <a:lnSpc>
                <a:spcPts val="3663"/>
              </a:lnSpc>
            </a:pPr>
            <a:r>
              <a:rPr lang="en-US" sz="2616">
                <a:solidFill>
                  <a:srgbClr val="000000"/>
                </a:solidFill>
                <a:latin typeface="Fira Sans"/>
              </a:rPr>
              <a:t>Dans le contexte des fichiers ".proto" de Protocol Buffers (ProtoBuf), les "options" (options en anglais) sont des directives facultatives qui peuvent être utilisées pour personnaliser le comportement de la sérialisation, de la génération de code ou d'autres aspects liés à la définition des messages. Les options sont spécifiées dans un fichier ".proto" pour influencer la manière dont ProtoBuf traite les messages et les champs.</a:t>
            </a:r>
          </a:p>
          <a:p>
            <a:pPr algn="ctr">
              <a:lnSpc>
                <a:spcPts val="3663"/>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Options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1768824" y="2745310"/>
            <a:ext cx="5643487" cy="5383379"/>
          </a:xfrm>
          <a:custGeom>
            <a:avLst/>
            <a:gdLst/>
            <a:ahLst/>
            <a:cxnLst/>
            <a:rect r="r" b="b" t="t" l="l"/>
            <a:pathLst>
              <a:path h="5383379" w="5643487">
                <a:moveTo>
                  <a:pt x="0" y="0"/>
                </a:moveTo>
                <a:lnTo>
                  <a:pt x="5643487" y="0"/>
                </a:lnTo>
                <a:lnTo>
                  <a:pt x="5643487" y="5383380"/>
                </a:lnTo>
                <a:lnTo>
                  <a:pt x="0" y="5383380"/>
                </a:lnTo>
                <a:lnTo>
                  <a:pt x="0" y="0"/>
                </a:lnTo>
                <a:close/>
              </a:path>
            </a:pathLst>
          </a:custGeom>
          <a:blipFill>
            <a:blip r:embed="rId2"/>
            <a:stretch>
              <a:fillRect l="0" t="0" r="-11" b="0"/>
            </a:stretch>
          </a:blipFill>
        </p:spPr>
      </p:sp>
      <p:sp>
        <p:nvSpPr>
          <p:cNvPr name="TextBox 7" id="7"/>
          <p:cNvSpPr txBox="true"/>
          <p:nvPr/>
        </p:nvSpPr>
        <p:spPr>
          <a:xfrm rot="0">
            <a:off x="134212" y="3686961"/>
            <a:ext cx="11634612" cy="3191089"/>
          </a:xfrm>
          <a:prstGeom prst="rect">
            <a:avLst/>
          </a:prstGeom>
        </p:spPr>
        <p:txBody>
          <a:bodyPr anchor="t" rtlCol="false" tIns="0" lIns="0" bIns="0" rIns="0">
            <a:spAutoFit/>
          </a:bodyPr>
          <a:lstStyle/>
          <a:p>
            <a:pPr>
              <a:lnSpc>
                <a:spcPts val="3663"/>
              </a:lnSpc>
            </a:pPr>
            <a:r>
              <a:rPr lang="en-US" sz="2616">
                <a:solidFill>
                  <a:srgbClr val="000000"/>
                </a:solidFill>
                <a:latin typeface="Fira Sans"/>
              </a:rPr>
              <a:t>Un message dans le contexte de Protocol Buffers (ProtoBuf) est une définition structurée de données qui indique comment les informations doivent être organisées et stockées. Un message ProtoBuf est un modèle de données qui contient des champs, chacun ayant un nom et un type de données spécifiques. Ces messages sont utilisés pour représenter des données structurées, telles que des objets, des enregistrements ou des paquets de données, de manière compacte et binaire. </a:t>
            </a: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Messages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0938437" y="2748153"/>
            <a:ext cx="7349563" cy="6245297"/>
          </a:xfrm>
          <a:custGeom>
            <a:avLst/>
            <a:gdLst/>
            <a:ahLst/>
            <a:cxnLst/>
            <a:rect r="r" b="b" t="t" l="l"/>
            <a:pathLst>
              <a:path h="6245297" w="7349563">
                <a:moveTo>
                  <a:pt x="0" y="0"/>
                </a:moveTo>
                <a:lnTo>
                  <a:pt x="7349563" y="0"/>
                </a:lnTo>
                <a:lnTo>
                  <a:pt x="7349563" y="6245298"/>
                </a:lnTo>
                <a:lnTo>
                  <a:pt x="0" y="6245298"/>
                </a:lnTo>
                <a:lnTo>
                  <a:pt x="0" y="0"/>
                </a:lnTo>
                <a:close/>
              </a:path>
            </a:pathLst>
          </a:custGeom>
          <a:blipFill>
            <a:blip r:embed="rId2"/>
            <a:stretch>
              <a:fillRect l="-147" t="0" r="-147" b="0"/>
            </a:stretch>
          </a:blipFill>
        </p:spPr>
      </p:sp>
      <p:sp>
        <p:nvSpPr>
          <p:cNvPr name="TextBox 7" id="7"/>
          <p:cNvSpPr txBox="true"/>
          <p:nvPr/>
        </p:nvSpPr>
        <p:spPr>
          <a:xfrm rot="0">
            <a:off x="134212" y="2804878"/>
            <a:ext cx="10804225" cy="7305889"/>
          </a:xfrm>
          <a:prstGeom prst="rect">
            <a:avLst/>
          </a:prstGeom>
        </p:spPr>
        <p:txBody>
          <a:bodyPr anchor="t" rtlCol="false" tIns="0" lIns="0" bIns="0" rIns="0">
            <a:spAutoFit/>
          </a:bodyPr>
          <a:lstStyle/>
          <a:p>
            <a:pPr>
              <a:lnSpc>
                <a:spcPts val="3663"/>
              </a:lnSpc>
            </a:pPr>
            <a:r>
              <a:rPr lang="en-US" sz="2616">
                <a:solidFill>
                  <a:srgbClr val="000000"/>
                </a:solidFill>
                <a:latin typeface="Fira Sans"/>
              </a:rPr>
              <a:t>Un service dans le contexte de Protocol Buffers (ProtoBuf) est une entité qui définit un ensemble d'opérations ou de méthodes que les applications peuvent invoquer à distance pour interagir les unes avec les autres. Il agit comme une interface qui permet la communication entre différents composants logiciels, souvent situés sur des machines distinctes et interconnectées par le biais d'un réseau. Les services ProtoBuf sont couramment utilisés pour mettre en œuvre des points d'entrée d'API dans des systèmes client-serveur, facilitant ainsi la communication et la coordination entre ces systèmes.</a:t>
            </a:r>
          </a:p>
          <a:p>
            <a:pPr>
              <a:lnSpc>
                <a:spcPts val="3663"/>
              </a:lnSpc>
            </a:pPr>
          </a:p>
          <a:p>
            <a:pPr>
              <a:lnSpc>
                <a:spcPts val="3663"/>
              </a:lnSpc>
            </a:pPr>
            <a:r>
              <a:rPr lang="en-US" sz="2616">
                <a:solidFill>
                  <a:srgbClr val="000000"/>
                </a:solidFill>
                <a:latin typeface="Fira Sans"/>
              </a:rPr>
              <a:t>Chaque service ProtoBuf est défini dans un fichier ".proto" et comprend une liste de méthodes. Chaque méthode a un nom, un type de requête et un type de réponse. La requête représente les données que le client envoie au serveur pour demander une action particulière, tandis que la réponse est ce que le serveur renvoie au client en réponse à cette action.</a:t>
            </a: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Services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0938437" y="2767710"/>
            <a:ext cx="7349563" cy="5344838"/>
          </a:xfrm>
          <a:custGeom>
            <a:avLst/>
            <a:gdLst/>
            <a:ahLst/>
            <a:cxnLst/>
            <a:rect r="r" b="b" t="t" l="l"/>
            <a:pathLst>
              <a:path h="5344838" w="7349563">
                <a:moveTo>
                  <a:pt x="0" y="0"/>
                </a:moveTo>
                <a:lnTo>
                  <a:pt x="7349563" y="0"/>
                </a:lnTo>
                <a:lnTo>
                  <a:pt x="7349563" y="5344838"/>
                </a:lnTo>
                <a:lnTo>
                  <a:pt x="0" y="5344838"/>
                </a:lnTo>
                <a:lnTo>
                  <a:pt x="0" y="0"/>
                </a:lnTo>
                <a:close/>
              </a:path>
            </a:pathLst>
          </a:custGeom>
          <a:blipFill>
            <a:blip r:embed="rId2"/>
            <a:stretch>
              <a:fillRect l="-147" t="0" r="-147" b="-16847"/>
            </a:stretch>
          </a:blipFill>
        </p:spPr>
      </p:sp>
      <p:sp>
        <p:nvSpPr>
          <p:cNvPr name="TextBox 7" id="7"/>
          <p:cNvSpPr txBox="true"/>
          <p:nvPr/>
        </p:nvSpPr>
        <p:spPr>
          <a:xfrm rot="0">
            <a:off x="134212" y="2444409"/>
            <a:ext cx="10804225" cy="5934289"/>
          </a:xfrm>
          <a:prstGeom prst="rect">
            <a:avLst/>
          </a:prstGeom>
        </p:spPr>
        <p:txBody>
          <a:bodyPr anchor="t" rtlCol="false" tIns="0" lIns="0" bIns="0" rIns="0">
            <a:spAutoFit/>
          </a:bodyPr>
          <a:lstStyle/>
          <a:p>
            <a:pPr>
              <a:lnSpc>
                <a:spcPts val="3663"/>
              </a:lnSpc>
            </a:pPr>
          </a:p>
          <a:p>
            <a:pPr>
              <a:lnSpc>
                <a:spcPts val="3663"/>
              </a:lnSpc>
            </a:pPr>
            <a:r>
              <a:rPr lang="en-US" sz="2616">
                <a:solidFill>
                  <a:srgbClr val="000000"/>
                </a:solidFill>
                <a:latin typeface="Fira Sans"/>
              </a:rPr>
              <a:t>Les "tags" (étiquettes) dans les fichiers ".proto" de Protocol Buffers (ProtoBuf) sont des numéros entiers uniques associés à chaque champ d'un message. Ces tags sont utilisés pour identifier de manière unique chaque champ lors de la sérialisation (encodage) et de la désérialisation (décodage) des données, permettant ainsi à ProtoBuf de gérer les messages de manière efficace et de garantir l'interopérabilité entre différents systèmes et langages.</a:t>
            </a:r>
          </a:p>
          <a:p>
            <a:pPr>
              <a:lnSpc>
                <a:spcPts val="3663"/>
              </a:lnSpc>
            </a:pPr>
          </a:p>
          <a:p>
            <a:pPr>
              <a:lnSpc>
                <a:spcPts val="3663"/>
              </a:lnSpc>
            </a:pPr>
            <a:r>
              <a:rPr lang="en-US" sz="2616">
                <a:solidFill>
                  <a:srgbClr val="000000"/>
                </a:solidFill>
                <a:latin typeface="Fira Sans"/>
              </a:rPr>
              <a:t> Les tags sont encodés de manière efficace en utilisant une forme de codage variable, ce qui signifie que les tags de champs de petite taille (typiquement de 1 à 15) sont stockés de manière très compacte, ce qui réduit la taille des données sérialisées.</a:t>
            </a: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Tags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9306830" y="2501559"/>
            <a:ext cx="8774868" cy="7785441"/>
          </a:xfrm>
          <a:custGeom>
            <a:avLst/>
            <a:gdLst/>
            <a:ahLst/>
            <a:cxnLst/>
            <a:rect r="r" b="b" t="t" l="l"/>
            <a:pathLst>
              <a:path h="7785441" w="8774868">
                <a:moveTo>
                  <a:pt x="0" y="0"/>
                </a:moveTo>
                <a:lnTo>
                  <a:pt x="8774868" y="0"/>
                </a:lnTo>
                <a:lnTo>
                  <a:pt x="8774868" y="7785441"/>
                </a:lnTo>
                <a:lnTo>
                  <a:pt x="0" y="7785441"/>
                </a:lnTo>
                <a:lnTo>
                  <a:pt x="0" y="0"/>
                </a:lnTo>
                <a:close/>
              </a:path>
            </a:pathLst>
          </a:custGeom>
          <a:blipFill>
            <a:blip r:embed="rId2"/>
            <a:stretch>
              <a:fillRect l="0" t="0" r="-1047" b="0"/>
            </a:stretch>
          </a:blipFill>
        </p:spPr>
      </p:sp>
      <p:sp>
        <p:nvSpPr>
          <p:cNvPr name="TextBox 7" id="7"/>
          <p:cNvSpPr txBox="true"/>
          <p:nvPr/>
        </p:nvSpPr>
        <p:spPr>
          <a:xfrm rot="0">
            <a:off x="0" y="2901609"/>
            <a:ext cx="9144000" cy="5934289"/>
          </a:xfrm>
          <a:prstGeom prst="rect">
            <a:avLst/>
          </a:prstGeom>
        </p:spPr>
        <p:txBody>
          <a:bodyPr anchor="t" rtlCol="false" tIns="0" lIns="0" bIns="0" rIns="0">
            <a:spAutoFit/>
          </a:bodyPr>
          <a:lstStyle/>
          <a:p>
            <a:pPr>
              <a:lnSpc>
                <a:spcPts val="3663"/>
              </a:lnSpc>
            </a:pPr>
            <a:r>
              <a:rPr lang="en-US" sz="2616">
                <a:solidFill>
                  <a:srgbClr val="000000"/>
                </a:solidFill>
                <a:latin typeface="Fira Sans"/>
              </a:rPr>
              <a:t> Les tags, qui sont des numéros uniques associés à chaque champ, permettent d'identifier de manière unique les champs lors de la sérialisation et de la désérialisation. Cela signifie que ProtoBuf peut accéder aux données de manière efficace sans avoir à analyser le texte ou à rechercher des noms de champs. Les tags accélèrent considérablement le processus de traitement des données.</a:t>
            </a:r>
          </a:p>
          <a:p>
            <a:pPr>
              <a:lnSpc>
                <a:spcPts val="3663"/>
              </a:lnSpc>
            </a:pPr>
          </a:p>
          <a:p>
            <a:pPr>
              <a:lnSpc>
                <a:spcPts val="3663"/>
              </a:lnSpc>
            </a:pPr>
            <a:r>
              <a:rPr lang="en-US" sz="2616">
                <a:solidFill>
                  <a:srgbClr val="000000"/>
                </a:solidFill>
                <a:latin typeface="Fira Sans"/>
              </a:rPr>
              <a:t> ProtoBuf utilise un format binaire pour stocker les données, ce qui est intrinsèquement plus efficace que les formats texte tels que JSON ou XML. Les données binaires sont compactes et nécessitent moins de bande passante pour être transmises.</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Comment la Sérialization marche en ProtoBuf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433426" y="-3846072"/>
            <a:ext cx="18425515" cy="5482255"/>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439652" y="1705395"/>
            <a:ext cx="15025785" cy="8581605"/>
          </a:xfrm>
          <a:custGeom>
            <a:avLst/>
            <a:gdLst/>
            <a:ahLst/>
            <a:cxnLst/>
            <a:rect r="r" b="b" t="t" l="l"/>
            <a:pathLst>
              <a:path h="8581605" w="15025785">
                <a:moveTo>
                  <a:pt x="0" y="0"/>
                </a:moveTo>
                <a:lnTo>
                  <a:pt x="15025785" y="0"/>
                </a:lnTo>
                <a:lnTo>
                  <a:pt x="15025785" y="8581605"/>
                </a:lnTo>
                <a:lnTo>
                  <a:pt x="0" y="8581605"/>
                </a:lnTo>
                <a:lnTo>
                  <a:pt x="0" y="0"/>
                </a:lnTo>
                <a:close/>
              </a:path>
            </a:pathLst>
          </a:custGeom>
          <a:blipFill>
            <a:blip r:embed="rId2"/>
            <a:stretch>
              <a:fillRect l="0" t="0" r="0" b="0"/>
            </a:stretch>
          </a:blipFill>
        </p:spPr>
      </p:sp>
      <p:sp>
        <p:nvSpPr>
          <p:cNvPr name="TextBox 7" id="7"/>
          <p:cNvSpPr txBox="true"/>
          <p:nvPr/>
        </p:nvSpPr>
        <p:spPr>
          <a:xfrm rot="0">
            <a:off x="373109" y="349250"/>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JSON vs XML vs ProtoBuf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897226"/>
            <a:ext cx="7651215" cy="4098867"/>
            <a:chOff x="0" y="0"/>
            <a:chExt cx="10201619" cy="5465156"/>
          </a:xfrm>
        </p:grpSpPr>
        <p:sp>
          <p:nvSpPr>
            <p:cNvPr name="AutoShape 3" id="3"/>
            <p:cNvSpPr/>
            <p:nvPr/>
          </p:nvSpPr>
          <p:spPr>
            <a:xfrm flipH="true">
              <a:off x="0" y="782961"/>
              <a:ext cx="10201619" cy="0"/>
            </a:xfrm>
            <a:prstGeom prst="line">
              <a:avLst/>
            </a:prstGeom>
            <a:ln cap="rnd" w="63500">
              <a:solidFill>
                <a:srgbClr val="86C7ED"/>
              </a:solidFill>
              <a:prstDash val="sysDot"/>
              <a:headEnd type="none" len="sm" w="sm"/>
              <a:tailEnd type="none" len="sm" w="sm"/>
            </a:ln>
          </p:spPr>
        </p:sp>
        <p:sp>
          <p:nvSpPr>
            <p:cNvPr name="TextBox 4" id="4"/>
            <p:cNvSpPr txBox="true"/>
            <p:nvPr/>
          </p:nvSpPr>
          <p:spPr>
            <a:xfrm rot="0">
              <a:off x="0" y="-47625"/>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Définition des Systèmes Distribués</a:t>
              </a:r>
            </a:p>
          </p:txBody>
        </p:sp>
        <p:sp>
          <p:nvSpPr>
            <p:cNvPr name="AutoShape 5" id="5"/>
            <p:cNvSpPr/>
            <p:nvPr/>
          </p:nvSpPr>
          <p:spPr>
            <a:xfrm flipH="true">
              <a:off x="0" y="1780489"/>
              <a:ext cx="10201619" cy="0"/>
            </a:xfrm>
            <a:prstGeom prst="line">
              <a:avLst/>
            </a:prstGeom>
            <a:ln cap="rnd" w="63500">
              <a:solidFill>
                <a:srgbClr val="86C7ED"/>
              </a:solidFill>
              <a:prstDash val="sysDot"/>
              <a:headEnd type="none" len="sm" w="sm"/>
              <a:tailEnd type="none" len="sm" w="sm"/>
            </a:ln>
          </p:spPr>
        </p:sp>
        <p:sp>
          <p:nvSpPr>
            <p:cNvPr name="TextBox 6" id="6"/>
            <p:cNvSpPr txBox="true"/>
            <p:nvPr/>
          </p:nvSpPr>
          <p:spPr>
            <a:xfrm rot="0">
              <a:off x="0" y="949902"/>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Histoire des architectures Distribués client-server</a:t>
              </a:r>
            </a:p>
          </p:txBody>
        </p:sp>
        <p:sp>
          <p:nvSpPr>
            <p:cNvPr name="AutoShape 7" id="7"/>
            <p:cNvSpPr/>
            <p:nvPr/>
          </p:nvSpPr>
          <p:spPr>
            <a:xfrm flipH="true">
              <a:off x="0" y="2778016"/>
              <a:ext cx="10201619" cy="0"/>
            </a:xfrm>
            <a:prstGeom prst="line">
              <a:avLst/>
            </a:prstGeom>
            <a:ln cap="rnd" w="63500">
              <a:solidFill>
                <a:srgbClr val="86C7ED"/>
              </a:solidFill>
              <a:prstDash val="sysDot"/>
              <a:headEnd type="none" len="sm" w="sm"/>
              <a:tailEnd type="none" len="sm" w="sm"/>
            </a:ln>
          </p:spPr>
        </p:sp>
        <p:sp>
          <p:nvSpPr>
            <p:cNvPr name="TextBox 8" id="8"/>
            <p:cNvSpPr txBox="true"/>
            <p:nvPr/>
          </p:nvSpPr>
          <p:spPr>
            <a:xfrm rot="0">
              <a:off x="0" y="1947430"/>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Définition de GRPC</a:t>
              </a:r>
            </a:p>
          </p:txBody>
        </p:sp>
        <p:sp>
          <p:nvSpPr>
            <p:cNvPr name="AutoShape 9" id="9"/>
            <p:cNvSpPr/>
            <p:nvPr/>
          </p:nvSpPr>
          <p:spPr>
            <a:xfrm flipH="true">
              <a:off x="0" y="3775543"/>
              <a:ext cx="10201619" cy="0"/>
            </a:xfrm>
            <a:prstGeom prst="line">
              <a:avLst/>
            </a:prstGeom>
            <a:ln cap="rnd" w="63500">
              <a:solidFill>
                <a:srgbClr val="86C7ED"/>
              </a:solidFill>
              <a:prstDash val="sysDot"/>
              <a:headEnd type="none" len="sm" w="sm"/>
              <a:tailEnd type="none" len="sm" w="sm"/>
            </a:ln>
          </p:spPr>
        </p:sp>
        <p:sp>
          <p:nvSpPr>
            <p:cNvPr name="TextBox 10" id="10"/>
            <p:cNvSpPr txBox="true"/>
            <p:nvPr/>
          </p:nvSpPr>
          <p:spPr>
            <a:xfrm rot="0">
              <a:off x="0" y="2944957"/>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Definition du Protocol Buffer</a:t>
              </a:r>
            </a:p>
          </p:txBody>
        </p:sp>
        <p:sp>
          <p:nvSpPr>
            <p:cNvPr name="AutoShape 11" id="11"/>
            <p:cNvSpPr/>
            <p:nvPr/>
          </p:nvSpPr>
          <p:spPr>
            <a:xfrm flipH="true">
              <a:off x="0" y="4773071"/>
              <a:ext cx="10201619" cy="0"/>
            </a:xfrm>
            <a:prstGeom prst="line">
              <a:avLst/>
            </a:prstGeom>
            <a:ln cap="rnd" w="63500">
              <a:solidFill>
                <a:srgbClr val="86C7ED"/>
              </a:solidFill>
              <a:prstDash val="sysDot"/>
              <a:headEnd type="none" len="sm" w="sm"/>
              <a:tailEnd type="none" len="sm" w="sm"/>
            </a:ln>
          </p:spPr>
        </p:sp>
        <p:sp>
          <p:nvSpPr>
            <p:cNvPr name="TextBox 12" id="12"/>
            <p:cNvSpPr txBox="true"/>
            <p:nvPr/>
          </p:nvSpPr>
          <p:spPr>
            <a:xfrm rot="0">
              <a:off x="0" y="3942484"/>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Les Avantages Du Protocol Buffer</a:t>
              </a:r>
            </a:p>
          </p:txBody>
        </p:sp>
        <p:sp>
          <p:nvSpPr>
            <p:cNvPr name="TextBox 13" id="13"/>
            <p:cNvSpPr txBox="true"/>
            <p:nvPr/>
          </p:nvSpPr>
          <p:spPr>
            <a:xfrm rot="0">
              <a:off x="0" y="4940011"/>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Les Composants du Fichier .proto</a:t>
              </a:r>
            </a:p>
          </p:txBody>
        </p:sp>
      </p:grpSp>
      <p:grpSp>
        <p:nvGrpSpPr>
          <p:cNvPr name="Group 14" id="14"/>
          <p:cNvGrpSpPr/>
          <p:nvPr/>
        </p:nvGrpSpPr>
        <p:grpSpPr>
          <a:xfrm rot="0">
            <a:off x="9608085" y="4897226"/>
            <a:ext cx="7651215" cy="4098867"/>
            <a:chOff x="0" y="0"/>
            <a:chExt cx="10201619" cy="5465156"/>
          </a:xfrm>
        </p:grpSpPr>
        <p:sp>
          <p:nvSpPr>
            <p:cNvPr name="AutoShape 15" id="15"/>
            <p:cNvSpPr/>
            <p:nvPr/>
          </p:nvSpPr>
          <p:spPr>
            <a:xfrm flipH="true">
              <a:off x="0" y="782961"/>
              <a:ext cx="10201619" cy="0"/>
            </a:xfrm>
            <a:prstGeom prst="line">
              <a:avLst/>
            </a:prstGeom>
            <a:ln cap="rnd" w="63500">
              <a:solidFill>
                <a:srgbClr val="86C7ED"/>
              </a:solidFill>
              <a:prstDash val="sysDot"/>
              <a:headEnd type="none" len="sm" w="sm"/>
              <a:tailEnd type="none" len="sm" w="sm"/>
            </a:ln>
          </p:spPr>
        </p:sp>
        <p:sp>
          <p:nvSpPr>
            <p:cNvPr name="TextBox 16" id="16"/>
            <p:cNvSpPr txBox="true"/>
            <p:nvPr/>
          </p:nvSpPr>
          <p:spPr>
            <a:xfrm rot="0">
              <a:off x="0" y="-47625"/>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Commment la Sérialisation marche en protobuf ?</a:t>
              </a:r>
            </a:p>
          </p:txBody>
        </p:sp>
        <p:sp>
          <p:nvSpPr>
            <p:cNvPr name="AutoShape 17" id="17"/>
            <p:cNvSpPr/>
            <p:nvPr/>
          </p:nvSpPr>
          <p:spPr>
            <a:xfrm flipH="true">
              <a:off x="0" y="1780489"/>
              <a:ext cx="10201619" cy="0"/>
            </a:xfrm>
            <a:prstGeom prst="line">
              <a:avLst/>
            </a:prstGeom>
            <a:ln cap="rnd" w="63500">
              <a:solidFill>
                <a:srgbClr val="86C7ED"/>
              </a:solidFill>
              <a:prstDash val="sysDot"/>
              <a:headEnd type="none" len="sm" w="sm"/>
              <a:tailEnd type="none" len="sm" w="sm"/>
            </a:ln>
          </p:spPr>
        </p:sp>
        <p:sp>
          <p:nvSpPr>
            <p:cNvPr name="TextBox 18" id="18"/>
            <p:cNvSpPr txBox="true"/>
            <p:nvPr/>
          </p:nvSpPr>
          <p:spPr>
            <a:xfrm rot="0">
              <a:off x="0" y="949902"/>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XML vs JSON vs ProtoBuf</a:t>
              </a:r>
            </a:p>
          </p:txBody>
        </p:sp>
        <p:sp>
          <p:nvSpPr>
            <p:cNvPr name="AutoShape 19" id="19"/>
            <p:cNvSpPr/>
            <p:nvPr/>
          </p:nvSpPr>
          <p:spPr>
            <a:xfrm flipH="true">
              <a:off x="0" y="2778016"/>
              <a:ext cx="10201619" cy="0"/>
            </a:xfrm>
            <a:prstGeom prst="line">
              <a:avLst/>
            </a:prstGeom>
            <a:ln cap="rnd" w="63500">
              <a:solidFill>
                <a:srgbClr val="86C7ED"/>
              </a:solidFill>
              <a:prstDash val="sysDot"/>
              <a:headEnd type="none" len="sm" w="sm"/>
              <a:tailEnd type="none" len="sm" w="sm"/>
            </a:ln>
          </p:spPr>
        </p:sp>
        <p:sp>
          <p:nvSpPr>
            <p:cNvPr name="TextBox 20" id="20"/>
            <p:cNvSpPr txBox="true"/>
            <p:nvPr/>
          </p:nvSpPr>
          <p:spPr>
            <a:xfrm rot="0">
              <a:off x="0" y="1947430"/>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Protoc compiler</a:t>
              </a:r>
            </a:p>
          </p:txBody>
        </p:sp>
        <p:sp>
          <p:nvSpPr>
            <p:cNvPr name="AutoShape 21" id="21"/>
            <p:cNvSpPr/>
            <p:nvPr/>
          </p:nvSpPr>
          <p:spPr>
            <a:xfrm flipH="true">
              <a:off x="0" y="3775543"/>
              <a:ext cx="10201619" cy="0"/>
            </a:xfrm>
            <a:prstGeom prst="line">
              <a:avLst/>
            </a:prstGeom>
            <a:ln cap="rnd" w="63500">
              <a:solidFill>
                <a:srgbClr val="86C7ED"/>
              </a:solidFill>
              <a:prstDash val="sysDot"/>
              <a:headEnd type="none" len="sm" w="sm"/>
              <a:tailEnd type="none" len="sm" w="sm"/>
            </a:ln>
          </p:spPr>
        </p:sp>
        <p:sp>
          <p:nvSpPr>
            <p:cNvPr name="TextBox 22" id="22"/>
            <p:cNvSpPr txBox="true"/>
            <p:nvPr/>
          </p:nvSpPr>
          <p:spPr>
            <a:xfrm rot="0">
              <a:off x="0" y="2944957"/>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Les Type de Communications</a:t>
              </a:r>
              <a:r>
                <a:rPr lang="en-US" sz="2400" u="sng">
                  <a:solidFill>
                    <a:srgbClr val="000000"/>
                  </a:solidFill>
                  <a:latin typeface="Fira Sans Light"/>
                </a:rPr>
                <a:t> GRPC</a:t>
              </a:r>
            </a:p>
          </p:txBody>
        </p:sp>
        <p:sp>
          <p:nvSpPr>
            <p:cNvPr name="AutoShape 23" id="23"/>
            <p:cNvSpPr/>
            <p:nvPr/>
          </p:nvSpPr>
          <p:spPr>
            <a:xfrm flipH="true">
              <a:off x="0" y="4773071"/>
              <a:ext cx="10201619" cy="0"/>
            </a:xfrm>
            <a:prstGeom prst="line">
              <a:avLst/>
            </a:prstGeom>
            <a:ln cap="rnd" w="63500">
              <a:solidFill>
                <a:srgbClr val="86C7ED"/>
              </a:solidFill>
              <a:prstDash val="sysDot"/>
              <a:headEnd type="none" len="sm" w="sm"/>
              <a:tailEnd type="none" len="sm" w="sm"/>
            </a:ln>
          </p:spPr>
        </p:sp>
        <p:sp>
          <p:nvSpPr>
            <p:cNvPr name="TextBox 24" id="24"/>
            <p:cNvSpPr txBox="true"/>
            <p:nvPr/>
          </p:nvSpPr>
          <p:spPr>
            <a:xfrm rot="0">
              <a:off x="0" y="3942484"/>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Examples Pratiques</a:t>
              </a:r>
            </a:p>
          </p:txBody>
        </p:sp>
        <p:sp>
          <p:nvSpPr>
            <p:cNvPr name="TextBox 25" id="25"/>
            <p:cNvSpPr txBox="true"/>
            <p:nvPr/>
          </p:nvSpPr>
          <p:spPr>
            <a:xfrm rot="0">
              <a:off x="0" y="4940011"/>
              <a:ext cx="9407302" cy="525145"/>
            </a:xfrm>
            <a:prstGeom prst="rect">
              <a:avLst/>
            </a:prstGeom>
          </p:spPr>
          <p:txBody>
            <a:bodyPr anchor="t" rtlCol="false" tIns="0" lIns="0" bIns="0" rIns="0">
              <a:spAutoFit/>
            </a:bodyPr>
            <a:lstStyle/>
            <a:p>
              <a:pPr marL="0" indent="0" lvl="0">
                <a:lnSpc>
                  <a:spcPts val="3360"/>
                </a:lnSpc>
                <a:spcBef>
                  <a:spcPct val="0"/>
                </a:spcBef>
              </a:pPr>
              <a:r>
                <a:rPr lang="en-US" sz="2400" u="sng">
                  <a:solidFill>
                    <a:srgbClr val="000000"/>
                  </a:solidFill>
                  <a:latin typeface="Fira Sans Light"/>
                </a:rPr>
                <a:t>Les Classe Utilisées</a:t>
              </a:r>
            </a:p>
          </p:txBody>
        </p:sp>
      </p:grpSp>
      <p:grpSp>
        <p:nvGrpSpPr>
          <p:cNvPr name="Group 26" id="26"/>
          <p:cNvGrpSpPr/>
          <p:nvPr/>
        </p:nvGrpSpPr>
        <p:grpSpPr>
          <a:xfrm rot="-10800000">
            <a:off x="-1772715" y="-3113068"/>
            <a:ext cx="15839149" cy="6226137"/>
            <a:chOff x="0" y="0"/>
            <a:chExt cx="13666499" cy="5372100"/>
          </a:xfrm>
        </p:grpSpPr>
        <p:sp>
          <p:nvSpPr>
            <p:cNvPr name="Freeform 27" id="27"/>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28" id="28"/>
          <p:cNvSpPr txBox="true"/>
          <p:nvPr/>
        </p:nvSpPr>
        <p:spPr>
          <a:xfrm rot="0">
            <a:off x="1028700" y="1104900"/>
            <a:ext cx="5973599" cy="1129348"/>
          </a:xfrm>
          <a:prstGeom prst="rect">
            <a:avLst/>
          </a:prstGeom>
        </p:spPr>
        <p:txBody>
          <a:bodyPr anchor="t" rtlCol="false" tIns="0" lIns="0" bIns="0" rIns="0">
            <a:spAutoFit/>
          </a:bodyPr>
          <a:lstStyle/>
          <a:p>
            <a:pPr algn="l" marL="0" indent="0" lvl="0">
              <a:lnSpc>
                <a:spcPts val="8717"/>
              </a:lnSpc>
              <a:spcBef>
                <a:spcPct val="0"/>
              </a:spcBef>
            </a:pPr>
            <a:r>
              <a:rPr lang="en-US" sz="7925" u="none">
                <a:solidFill>
                  <a:srgbClr val="FFFFFF"/>
                </a:solidFill>
                <a:latin typeface="Fira Sans Semi-Bold"/>
              </a:rPr>
              <a:t>Agenda</a:t>
            </a:r>
          </a:p>
        </p:txBody>
      </p:sp>
      <p:sp>
        <p:nvSpPr>
          <p:cNvPr name="Freeform 29" id="29"/>
          <p:cNvSpPr/>
          <p:nvPr/>
        </p:nvSpPr>
        <p:spPr>
          <a:xfrm flipH="false" flipV="true" rot="0">
            <a:off x="11582343" y="-1359365"/>
            <a:ext cx="7816401" cy="4462908"/>
          </a:xfrm>
          <a:custGeom>
            <a:avLst/>
            <a:gdLst/>
            <a:ahLst/>
            <a:cxnLst/>
            <a:rect r="r" b="b" t="t" l="l"/>
            <a:pathLst>
              <a:path h="4462908" w="7816401">
                <a:moveTo>
                  <a:pt x="0" y="4462908"/>
                </a:moveTo>
                <a:lnTo>
                  <a:pt x="7816401" y="4462908"/>
                </a:lnTo>
                <a:lnTo>
                  <a:pt x="7816401" y="0"/>
                </a:lnTo>
                <a:lnTo>
                  <a:pt x="0" y="0"/>
                </a:lnTo>
                <a:lnTo>
                  <a:pt x="0" y="4462908"/>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588254" y="7526899"/>
            <a:ext cx="14923336" cy="2760101"/>
          </a:xfrm>
          <a:custGeom>
            <a:avLst/>
            <a:gdLst/>
            <a:ahLst/>
            <a:cxnLst/>
            <a:rect r="r" b="b" t="t" l="l"/>
            <a:pathLst>
              <a:path h="2760101" w="14923336">
                <a:moveTo>
                  <a:pt x="0" y="0"/>
                </a:moveTo>
                <a:lnTo>
                  <a:pt x="14923337" y="0"/>
                </a:lnTo>
                <a:lnTo>
                  <a:pt x="14923337" y="2760101"/>
                </a:lnTo>
                <a:lnTo>
                  <a:pt x="0" y="2760101"/>
                </a:lnTo>
                <a:lnTo>
                  <a:pt x="0" y="0"/>
                </a:lnTo>
                <a:close/>
              </a:path>
            </a:pathLst>
          </a:custGeom>
          <a:blipFill>
            <a:blip r:embed="rId2"/>
            <a:stretch>
              <a:fillRect l="0" t="-4424" r="0" b="-4424"/>
            </a:stretch>
          </a:blipFill>
        </p:spPr>
      </p:sp>
      <p:sp>
        <p:nvSpPr>
          <p:cNvPr name="TextBox 7" id="7"/>
          <p:cNvSpPr txBox="true"/>
          <p:nvPr/>
        </p:nvSpPr>
        <p:spPr>
          <a:xfrm rot="0">
            <a:off x="587857" y="2607582"/>
            <a:ext cx="17112286" cy="4562689"/>
          </a:xfrm>
          <a:prstGeom prst="rect">
            <a:avLst/>
          </a:prstGeom>
        </p:spPr>
        <p:txBody>
          <a:bodyPr anchor="t" rtlCol="false" tIns="0" lIns="0" bIns="0" rIns="0">
            <a:spAutoFit/>
          </a:bodyPr>
          <a:lstStyle/>
          <a:p>
            <a:pPr>
              <a:lnSpc>
                <a:spcPts val="3663"/>
              </a:lnSpc>
            </a:pPr>
            <a:r>
              <a:rPr lang="en-US" sz="2616">
                <a:solidFill>
                  <a:srgbClr val="000000"/>
                </a:solidFill>
                <a:latin typeface="Fira Sans"/>
              </a:rPr>
              <a:t>Le compilateur "protoc" est un utilitaire fourni par Google pour traduire les fichiers de définition .proto en code source dans différents langages de programmation. Il prend en entrée un fichier .proto, qui décrit la structure des données à sérialiser, et génère le code source correspondant dans un langage de programmation spécifique. Cela permet aux développeurs d'utiliser des classes ou des structures dans leur code pour manipuler des données sérialisées au format protobuf de manière plus conviviale. Le compilateur "protoc" prend en charge de nombreux langages, notamment C++, Java, Python, Go, et bien d'autres.</a:t>
            </a:r>
          </a:p>
          <a:p>
            <a:pPr>
              <a:lnSpc>
                <a:spcPts val="3663"/>
              </a:lnSpc>
            </a:pPr>
          </a:p>
          <a:p>
            <a:pPr>
              <a:lnSpc>
                <a:spcPts val="3663"/>
              </a:lnSpc>
            </a:pPr>
            <a:r>
              <a:rPr lang="en-US" sz="2616">
                <a:solidFill>
                  <a:srgbClr val="000000"/>
                </a:solidFill>
                <a:latin typeface="Fira Sans"/>
              </a:rPr>
              <a:t>Pour utiliser le compilateur protoc, vous devez installer une version spécifique du compilateur adaptée à votre système d'exploitation. Le compilateur Protocol Buffers est disponible pour plusieurs plateformes, notamment Linux, macOS, et Windows</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Protoc Compiler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0" y="2501559"/>
            <a:ext cx="12569929" cy="7954408"/>
          </a:xfrm>
          <a:custGeom>
            <a:avLst/>
            <a:gdLst/>
            <a:ahLst/>
            <a:cxnLst/>
            <a:rect r="r" b="b" t="t" l="l"/>
            <a:pathLst>
              <a:path h="7954408" w="12569929">
                <a:moveTo>
                  <a:pt x="0" y="0"/>
                </a:moveTo>
                <a:lnTo>
                  <a:pt x="12569929" y="0"/>
                </a:lnTo>
                <a:lnTo>
                  <a:pt x="12569929" y="7954409"/>
                </a:lnTo>
                <a:lnTo>
                  <a:pt x="0" y="7954409"/>
                </a:lnTo>
                <a:lnTo>
                  <a:pt x="0" y="0"/>
                </a:lnTo>
                <a:close/>
              </a:path>
            </a:pathLst>
          </a:custGeom>
          <a:blipFill>
            <a:blip r:embed="rId2"/>
            <a:stretch>
              <a:fillRect l="0" t="0" r="0" b="0"/>
            </a:stretch>
          </a:blipFill>
        </p:spPr>
      </p:sp>
      <p:sp>
        <p:nvSpPr>
          <p:cNvPr name="TextBox 7" id="7"/>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Protoc Compiler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9471277" y="2902552"/>
            <a:ext cx="8615805" cy="6142168"/>
          </a:xfrm>
          <a:custGeom>
            <a:avLst/>
            <a:gdLst/>
            <a:ahLst/>
            <a:cxnLst/>
            <a:rect r="r" b="b" t="t" l="l"/>
            <a:pathLst>
              <a:path h="6142168" w="8615805">
                <a:moveTo>
                  <a:pt x="0" y="0"/>
                </a:moveTo>
                <a:lnTo>
                  <a:pt x="8615805" y="0"/>
                </a:lnTo>
                <a:lnTo>
                  <a:pt x="8615805" y="6142167"/>
                </a:lnTo>
                <a:lnTo>
                  <a:pt x="0" y="6142167"/>
                </a:lnTo>
                <a:lnTo>
                  <a:pt x="0" y="0"/>
                </a:lnTo>
                <a:close/>
              </a:path>
            </a:pathLst>
          </a:custGeom>
          <a:blipFill>
            <a:blip r:embed="rId2"/>
            <a:stretch>
              <a:fillRect l="0" t="0" r="0" b="0"/>
            </a:stretch>
          </a:blipFill>
        </p:spPr>
      </p:sp>
      <p:sp>
        <p:nvSpPr>
          <p:cNvPr name="TextBox 7" id="7"/>
          <p:cNvSpPr txBox="true"/>
          <p:nvPr/>
        </p:nvSpPr>
        <p:spPr>
          <a:xfrm rot="0">
            <a:off x="373109" y="2854927"/>
            <a:ext cx="9098168" cy="6092655"/>
          </a:xfrm>
          <a:prstGeom prst="rect">
            <a:avLst/>
          </a:prstGeom>
        </p:spPr>
        <p:txBody>
          <a:bodyPr anchor="t" rtlCol="false" tIns="0" lIns="0" bIns="0" rIns="0">
            <a:spAutoFit/>
          </a:bodyPr>
          <a:lstStyle/>
          <a:p>
            <a:pPr>
              <a:lnSpc>
                <a:spcPts val="3495"/>
              </a:lnSpc>
            </a:pPr>
            <a:r>
              <a:rPr lang="en-US" sz="2497">
                <a:solidFill>
                  <a:srgbClr val="000000"/>
                </a:solidFill>
                <a:latin typeface="Fira Sans"/>
              </a:rPr>
              <a:t>Si vous utilisez Java dans votre projet Maven et que vous travaillez avec Protocol Buffers (Protobuf), vous avez la possibilité d'automatiser le processus de compilation de vos fichiers .proto. Pour cela, le plugin Maven pour Protocol Buffers (Protobuf) est un outil précieux. Il vous permet d'intégrer la compilation de fichiers Protobuf directement dans votre projet Maven, simplifiant ainsi la génération de code source à partir de ces fichiers. Cette automatisation est particulièrement utile lorsque vous travaillez avec gRPC ou d'autres bibliothèques qui se basent sur Protobuf pour la sérialisation de données. Ci-dessous, nous allons explorer les principaux aspects de ce plugin Maven et comment l'intégrer à votre projet.</a:t>
            </a:r>
          </a:p>
          <a:p>
            <a:pPr>
              <a:lnSpc>
                <a:spcPts val="3495"/>
              </a:lnSpc>
            </a:pP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Compilation avec Maven </a:t>
            </a:r>
          </a:p>
        </p:txBody>
      </p:sp>
      <p:sp>
        <p:nvSpPr>
          <p:cNvPr name="TextBox 9" id="9"/>
          <p:cNvSpPr txBox="true"/>
          <p:nvPr/>
        </p:nvSpPr>
        <p:spPr>
          <a:xfrm rot="0">
            <a:off x="2193005" y="8899957"/>
            <a:ext cx="5219835" cy="1298650"/>
          </a:xfrm>
          <a:prstGeom prst="rect">
            <a:avLst/>
          </a:prstGeom>
        </p:spPr>
        <p:txBody>
          <a:bodyPr anchor="t" rtlCol="false" tIns="0" lIns="0" bIns="0" rIns="0">
            <a:spAutoFit/>
          </a:bodyPr>
          <a:lstStyle/>
          <a:p>
            <a:pPr>
              <a:lnSpc>
                <a:spcPts val="3495"/>
              </a:lnSpc>
            </a:pPr>
            <a:r>
              <a:rPr lang="en-US" sz="2497" u="sng">
                <a:solidFill>
                  <a:srgbClr val="86C7ED"/>
                </a:solidFill>
                <a:latin typeface="Fira Sans"/>
              </a:rPr>
              <a:t>https://github.com/grpc/grpc-java</a:t>
            </a:r>
          </a:p>
          <a:p>
            <a:pPr>
              <a:lnSpc>
                <a:spcPts val="3495"/>
              </a:lnSpc>
            </a:pPr>
          </a:p>
          <a:p>
            <a:pPr>
              <a:lnSpc>
                <a:spcPts val="3495"/>
              </a:lnSpc>
            </a:pPr>
          </a:p>
        </p:txBody>
      </p:sp>
      <p:sp>
        <p:nvSpPr>
          <p:cNvPr name="TextBox 10" id="10"/>
          <p:cNvSpPr txBox="true"/>
          <p:nvPr/>
        </p:nvSpPr>
        <p:spPr>
          <a:xfrm rot="0">
            <a:off x="373109" y="8899957"/>
            <a:ext cx="1819896" cy="1298650"/>
          </a:xfrm>
          <a:prstGeom prst="rect">
            <a:avLst/>
          </a:prstGeom>
        </p:spPr>
        <p:txBody>
          <a:bodyPr anchor="t" rtlCol="false" tIns="0" lIns="0" bIns="0" rIns="0">
            <a:spAutoFit/>
          </a:bodyPr>
          <a:lstStyle/>
          <a:p>
            <a:pPr>
              <a:lnSpc>
                <a:spcPts val="3495"/>
              </a:lnSpc>
            </a:pPr>
            <a:r>
              <a:rPr lang="en-US" sz="2497">
                <a:solidFill>
                  <a:srgbClr val="000000"/>
                </a:solidFill>
                <a:latin typeface="Fira Sans Bold"/>
              </a:rPr>
              <a:t>GitHub Link:</a:t>
            </a:r>
          </a:p>
          <a:p>
            <a:pPr>
              <a:lnSpc>
                <a:spcPts val="3495"/>
              </a:lnSpc>
            </a:pPr>
          </a:p>
          <a:p>
            <a:pPr>
              <a:lnSpc>
                <a:spcPts val="3495"/>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19722" y="3047839"/>
            <a:ext cx="6728246" cy="3353040"/>
          </a:xfrm>
          <a:prstGeom prst="rect">
            <a:avLst/>
          </a:prstGeom>
        </p:spPr>
        <p:txBody>
          <a:bodyPr anchor="t" rtlCol="false" tIns="0" lIns="0" bIns="0" rIns="0">
            <a:spAutoFit/>
          </a:bodyPr>
          <a:lstStyle/>
          <a:p>
            <a:pPr algn="ctr">
              <a:lnSpc>
                <a:spcPts val="8983"/>
              </a:lnSpc>
            </a:pPr>
            <a:r>
              <a:rPr lang="en-US" sz="6416">
                <a:solidFill>
                  <a:srgbClr val="1836B2"/>
                </a:solidFill>
                <a:latin typeface="Fira Sans Medium"/>
              </a:rPr>
              <a:t>Les Type de Communications </a:t>
            </a:r>
          </a:p>
          <a:p>
            <a:pPr algn="ctr" marL="0" indent="0" lvl="0">
              <a:lnSpc>
                <a:spcPts val="8983"/>
              </a:lnSpc>
              <a:spcBef>
                <a:spcPct val="0"/>
              </a:spcBef>
            </a:pPr>
            <a:r>
              <a:rPr lang="en-US" sz="6416">
                <a:solidFill>
                  <a:srgbClr val="1836B2"/>
                </a:solidFill>
                <a:latin typeface="Fira Sans Medium"/>
              </a:rPr>
              <a:t>GRPC</a:t>
            </a:r>
          </a:p>
        </p:txBody>
      </p:sp>
      <p:grpSp>
        <p:nvGrpSpPr>
          <p:cNvPr name="Group 3" id="3"/>
          <p:cNvGrpSpPr/>
          <p:nvPr/>
        </p:nvGrpSpPr>
        <p:grpSpPr>
          <a:xfrm rot="0">
            <a:off x="0" y="9305925"/>
            <a:ext cx="19280880" cy="1312977"/>
            <a:chOff x="0" y="0"/>
            <a:chExt cx="25707840" cy="1750636"/>
          </a:xfrm>
        </p:grpSpPr>
        <p:grpSp>
          <p:nvGrpSpPr>
            <p:cNvPr name="Group 4" id="4"/>
            <p:cNvGrpSpPr/>
            <p:nvPr/>
          </p:nvGrpSpPr>
          <p:grpSpPr>
            <a:xfrm rot="5400000">
              <a:off x="13125860" y="-10831345"/>
              <a:ext cx="1750636" cy="23413325"/>
              <a:chOff x="0" y="0"/>
              <a:chExt cx="3130550" cy="41868551"/>
            </a:xfrm>
          </p:grpSpPr>
          <p:sp>
            <p:nvSpPr>
              <p:cNvPr name="Freeform 5" id="5"/>
              <p:cNvSpPr/>
              <p:nvPr/>
            </p:nvSpPr>
            <p:spPr>
              <a:xfrm flipH="false" flipV="false" rot="0">
                <a:off x="0" y="0"/>
                <a:ext cx="3130550" cy="41868551"/>
              </a:xfrm>
              <a:custGeom>
                <a:avLst/>
                <a:gdLst/>
                <a:ahLst/>
                <a:cxnLst/>
                <a:rect r="r" b="b" t="t" l="l"/>
                <a:pathLst>
                  <a:path h="41868551" w="3130550">
                    <a:moveTo>
                      <a:pt x="0" y="1123950"/>
                    </a:moveTo>
                    <a:lnTo>
                      <a:pt x="0" y="41868551"/>
                    </a:lnTo>
                    <a:lnTo>
                      <a:pt x="3130550" y="41868551"/>
                    </a:lnTo>
                    <a:lnTo>
                      <a:pt x="3130550" y="0"/>
                    </a:lnTo>
                    <a:close/>
                  </a:path>
                </a:pathLst>
              </a:custGeom>
              <a:solidFill>
                <a:srgbClr val="1836B2"/>
              </a:solidFill>
            </p:spPr>
          </p:sp>
        </p:grpSp>
        <p:sp>
          <p:nvSpPr>
            <p:cNvPr name="Freeform 6" id="6"/>
            <p:cNvSpPr/>
            <p:nvPr/>
          </p:nvSpPr>
          <p:spPr>
            <a:xfrm flipH="false" flipV="false" rot="0">
              <a:off x="0" y="0"/>
              <a:ext cx="3066088" cy="1750636"/>
            </a:xfrm>
            <a:custGeom>
              <a:avLst/>
              <a:gdLst/>
              <a:ahLst/>
              <a:cxnLst/>
              <a:rect r="r" b="b" t="t" l="l"/>
              <a:pathLst>
                <a:path h="1750636" w="3066088">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7" id="7"/>
          <p:cNvSpPr txBox="true"/>
          <p:nvPr/>
        </p:nvSpPr>
        <p:spPr>
          <a:xfrm rot="0">
            <a:off x="9938267" y="771948"/>
            <a:ext cx="3833238" cy="733073"/>
          </a:xfrm>
          <a:prstGeom prst="rect">
            <a:avLst/>
          </a:prstGeom>
        </p:spPr>
        <p:txBody>
          <a:bodyPr anchor="t" rtlCol="false" tIns="0" lIns="0" bIns="0" rIns="0">
            <a:spAutoFit/>
          </a:bodyPr>
          <a:lstStyle/>
          <a:p>
            <a:pPr algn="l" marL="0" indent="0" lvl="0">
              <a:lnSpc>
                <a:spcPts val="5982"/>
              </a:lnSpc>
              <a:spcBef>
                <a:spcPct val="0"/>
              </a:spcBef>
            </a:pPr>
            <a:r>
              <a:rPr lang="en-US" sz="4273" spc="-85">
                <a:solidFill>
                  <a:srgbClr val="1836B2"/>
                </a:solidFill>
                <a:latin typeface="Fira Sans Medium"/>
              </a:rPr>
              <a:t>Unary RPC</a:t>
            </a:r>
          </a:p>
        </p:txBody>
      </p:sp>
      <p:sp>
        <p:nvSpPr>
          <p:cNvPr name="TextBox 8" id="8"/>
          <p:cNvSpPr txBox="true"/>
          <p:nvPr/>
        </p:nvSpPr>
        <p:spPr>
          <a:xfrm rot="0">
            <a:off x="9938267" y="2859466"/>
            <a:ext cx="5294639" cy="733073"/>
          </a:xfrm>
          <a:prstGeom prst="rect">
            <a:avLst/>
          </a:prstGeom>
        </p:spPr>
        <p:txBody>
          <a:bodyPr anchor="t" rtlCol="false" tIns="0" lIns="0" bIns="0" rIns="0">
            <a:spAutoFit/>
          </a:bodyPr>
          <a:lstStyle/>
          <a:p>
            <a:pPr algn="l" marL="0" indent="0" lvl="0">
              <a:lnSpc>
                <a:spcPts val="5982"/>
              </a:lnSpc>
              <a:spcBef>
                <a:spcPct val="0"/>
              </a:spcBef>
            </a:pPr>
            <a:r>
              <a:rPr lang="en-US" sz="4273" spc="-85">
                <a:solidFill>
                  <a:srgbClr val="1836B2"/>
                </a:solidFill>
                <a:latin typeface="Fira Sans Medium"/>
              </a:rPr>
              <a:t>Server Streaming RPC</a:t>
            </a:r>
          </a:p>
        </p:txBody>
      </p:sp>
      <p:sp>
        <p:nvSpPr>
          <p:cNvPr name="TextBox 9" id="9"/>
          <p:cNvSpPr txBox="true"/>
          <p:nvPr/>
        </p:nvSpPr>
        <p:spPr>
          <a:xfrm rot="0">
            <a:off x="9938267" y="4946983"/>
            <a:ext cx="5294639" cy="733073"/>
          </a:xfrm>
          <a:prstGeom prst="rect">
            <a:avLst/>
          </a:prstGeom>
        </p:spPr>
        <p:txBody>
          <a:bodyPr anchor="t" rtlCol="false" tIns="0" lIns="0" bIns="0" rIns="0">
            <a:spAutoFit/>
          </a:bodyPr>
          <a:lstStyle/>
          <a:p>
            <a:pPr algn="l" marL="0" indent="0" lvl="0">
              <a:lnSpc>
                <a:spcPts val="5982"/>
              </a:lnSpc>
              <a:spcBef>
                <a:spcPct val="0"/>
              </a:spcBef>
            </a:pPr>
            <a:r>
              <a:rPr lang="en-US" sz="4273" spc="-85">
                <a:solidFill>
                  <a:srgbClr val="1836B2"/>
                </a:solidFill>
                <a:latin typeface="Fira Sans Medium"/>
              </a:rPr>
              <a:t>Client Streaming RPC</a:t>
            </a:r>
          </a:p>
        </p:txBody>
      </p:sp>
      <p:sp>
        <p:nvSpPr>
          <p:cNvPr name="TextBox 10" id="10"/>
          <p:cNvSpPr txBox="true"/>
          <p:nvPr/>
        </p:nvSpPr>
        <p:spPr>
          <a:xfrm rot="0">
            <a:off x="9938267" y="7452806"/>
            <a:ext cx="6849719" cy="733073"/>
          </a:xfrm>
          <a:prstGeom prst="rect">
            <a:avLst/>
          </a:prstGeom>
        </p:spPr>
        <p:txBody>
          <a:bodyPr anchor="t" rtlCol="false" tIns="0" lIns="0" bIns="0" rIns="0">
            <a:spAutoFit/>
          </a:bodyPr>
          <a:lstStyle/>
          <a:p>
            <a:pPr algn="l" marL="0" indent="0" lvl="0">
              <a:lnSpc>
                <a:spcPts val="5982"/>
              </a:lnSpc>
              <a:spcBef>
                <a:spcPct val="0"/>
              </a:spcBef>
            </a:pPr>
            <a:r>
              <a:rPr lang="en-US" sz="4273" spc="-85">
                <a:solidFill>
                  <a:srgbClr val="1836B2"/>
                </a:solidFill>
                <a:latin typeface="Fira Sans Medium"/>
              </a:rPr>
              <a:t> Bidirectional Streaming RPC</a:t>
            </a:r>
          </a:p>
        </p:txBody>
      </p:sp>
      <p:sp>
        <p:nvSpPr>
          <p:cNvPr name="AutoShape 11" id="11"/>
          <p:cNvSpPr/>
          <p:nvPr/>
        </p:nvSpPr>
        <p:spPr>
          <a:xfrm flipH="true">
            <a:off x="9938267" y="4312623"/>
            <a:ext cx="6849719" cy="0"/>
          </a:xfrm>
          <a:prstGeom prst="line">
            <a:avLst/>
          </a:prstGeom>
          <a:ln cap="rnd" w="95250">
            <a:solidFill>
              <a:srgbClr val="86C7ED"/>
            </a:solidFill>
            <a:prstDash val="sysDot"/>
            <a:headEnd type="none" len="sm" w="sm"/>
            <a:tailEnd type="none" len="sm" w="sm"/>
          </a:ln>
        </p:spPr>
      </p:sp>
      <p:sp>
        <p:nvSpPr>
          <p:cNvPr name="AutoShape 12" id="12"/>
          <p:cNvSpPr/>
          <p:nvPr/>
        </p:nvSpPr>
        <p:spPr>
          <a:xfrm flipH="true" flipV="true">
            <a:off x="9938267" y="6400141"/>
            <a:ext cx="6849719" cy="738"/>
          </a:xfrm>
          <a:prstGeom prst="line">
            <a:avLst/>
          </a:prstGeom>
          <a:ln cap="rnd" w="95250">
            <a:solidFill>
              <a:srgbClr val="86C7ED"/>
            </a:solidFill>
            <a:prstDash val="sysDot"/>
            <a:headEnd type="none" len="sm" w="sm"/>
            <a:tailEnd type="none" len="sm" w="sm"/>
          </a:ln>
        </p:spPr>
      </p:sp>
      <p:sp>
        <p:nvSpPr>
          <p:cNvPr name="AutoShape 13" id="13"/>
          <p:cNvSpPr/>
          <p:nvPr/>
        </p:nvSpPr>
        <p:spPr>
          <a:xfrm flipH="true">
            <a:off x="9938267" y="8807814"/>
            <a:ext cx="6849724" cy="0"/>
          </a:xfrm>
          <a:prstGeom prst="line">
            <a:avLst/>
          </a:prstGeom>
          <a:ln cap="rnd" w="95250">
            <a:solidFill>
              <a:srgbClr val="86C7ED"/>
            </a:solidFill>
            <a:prstDash val="sysDot"/>
            <a:headEnd type="none" len="sm" w="sm"/>
            <a:tailEnd type="none" len="sm" w="sm"/>
          </a:ln>
        </p:spPr>
      </p:sp>
      <p:sp>
        <p:nvSpPr>
          <p:cNvPr name="AutoShape 14" id="14"/>
          <p:cNvSpPr/>
          <p:nvPr/>
        </p:nvSpPr>
        <p:spPr>
          <a:xfrm flipH="true">
            <a:off x="9938267" y="2225106"/>
            <a:ext cx="6849719" cy="0"/>
          </a:xfrm>
          <a:prstGeom prst="line">
            <a:avLst/>
          </a:prstGeom>
          <a:ln cap="rnd" w="95250">
            <a:solidFill>
              <a:srgbClr val="86C7ED"/>
            </a:solidFill>
            <a:prstDash val="sysDot"/>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373109" y="5289908"/>
            <a:ext cx="10569388" cy="4997092"/>
          </a:xfrm>
          <a:custGeom>
            <a:avLst/>
            <a:gdLst/>
            <a:ahLst/>
            <a:cxnLst/>
            <a:rect r="r" b="b" t="t" l="l"/>
            <a:pathLst>
              <a:path h="4997092" w="10569388">
                <a:moveTo>
                  <a:pt x="0" y="0"/>
                </a:moveTo>
                <a:lnTo>
                  <a:pt x="10569389" y="0"/>
                </a:lnTo>
                <a:lnTo>
                  <a:pt x="10569389" y="4997092"/>
                </a:lnTo>
                <a:lnTo>
                  <a:pt x="0" y="4997092"/>
                </a:lnTo>
                <a:lnTo>
                  <a:pt x="0" y="0"/>
                </a:lnTo>
                <a:close/>
              </a:path>
            </a:pathLst>
          </a:custGeom>
          <a:blipFill>
            <a:blip r:embed="rId2"/>
            <a:stretch>
              <a:fillRect l="0" t="0" r="0" b="0"/>
            </a:stretch>
          </a:blipFill>
        </p:spPr>
      </p:sp>
      <p:sp>
        <p:nvSpPr>
          <p:cNvPr name="TextBox 7" id="7"/>
          <p:cNvSpPr txBox="true"/>
          <p:nvPr/>
        </p:nvSpPr>
        <p:spPr>
          <a:xfrm rot="0">
            <a:off x="373109" y="2873663"/>
            <a:ext cx="17117135" cy="2165791"/>
          </a:xfrm>
          <a:prstGeom prst="rect">
            <a:avLst/>
          </a:prstGeom>
        </p:spPr>
        <p:txBody>
          <a:bodyPr anchor="t" rtlCol="false" tIns="0" lIns="0" bIns="0" rIns="0">
            <a:spAutoFit/>
          </a:bodyPr>
          <a:lstStyle/>
          <a:p>
            <a:pPr>
              <a:lnSpc>
                <a:spcPts val="3495"/>
              </a:lnSpc>
            </a:pPr>
          </a:p>
          <a:p>
            <a:pPr>
              <a:lnSpc>
                <a:spcPts val="3495"/>
              </a:lnSpc>
            </a:pPr>
            <a:r>
              <a:rPr lang="en-US" sz="2497">
                <a:solidFill>
                  <a:srgbClr val="000000"/>
                </a:solidFill>
                <a:latin typeface="Fira Sans"/>
              </a:rPr>
              <a:t>L'appel RPC unifié (Unary RPC) dans gRPC est un modèle de communication où le client envoie une seule requête au serveur et attend une unique réponse en retour. Ce modèle est couramment utilisé pour des opérations simples où le client sollicite une réponse directe du serveur, comme la récupération de données, l'appel de fonctions distantes, ou la vérification de l'état d'un système.</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Unary RPC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373109" y="5143500"/>
            <a:ext cx="10057400" cy="5010804"/>
          </a:xfrm>
          <a:custGeom>
            <a:avLst/>
            <a:gdLst/>
            <a:ahLst/>
            <a:cxnLst/>
            <a:rect r="r" b="b" t="t" l="l"/>
            <a:pathLst>
              <a:path h="5010804" w="10057400">
                <a:moveTo>
                  <a:pt x="0" y="0"/>
                </a:moveTo>
                <a:lnTo>
                  <a:pt x="10057400" y="0"/>
                </a:lnTo>
                <a:lnTo>
                  <a:pt x="10057400" y="5010804"/>
                </a:lnTo>
                <a:lnTo>
                  <a:pt x="0" y="5010804"/>
                </a:lnTo>
                <a:lnTo>
                  <a:pt x="0" y="0"/>
                </a:lnTo>
                <a:close/>
              </a:path>
            </a:pathLst>
          </a:custGeom>
          <a:blipFill>
            <a:blip r:embed="rId2"/>
            <a:stretch>
              <a:fillRect l="0" t="0" r="0" b="0"/>
            </a:stretch>
          </a:blipFill>
        </p:spPr>
      </p:sp>
      <p:sp>
        <p:nvSpPr>
          <p:cNvPr name="TextBox 7" id="7"/>
          <p:cNvSpPr txBox="true"/>
          <p:nvPr/>
        </p:nvSpPr>
        <p:spPr>
          <a:xfrm rot="0">
            <a:off x="373109" y="2873663"/>
            <a:ext cx="17117135" cy="2165791"/>
          </a:xfrm>
          <a:prstGeom prst="rect">
            <a:avLst/>
          </a:prstGeom>
        </p:spPr>
        <p:txBody>
          <a:bodyPr anchor="t" rtlCol="false" tIns="0" lIns="0" bIns="0" rIns="0">
            <a:spAutoFit/>
          </a:bodyPr>
          <a:lstStyle/>
          <a:p>
            <a:pPr>
              <a:lnSpc>
                <a:spcPts val="3495"/>
              </a:lnSpc>
            </a:pPr>
            <a:r>
              <a:rPr lang="en-US" sz="2497">
                <a:solidFill>
                  <a:srgbClr val="000000"/>
                </a:solidFill>
                <a:latin typeface="Fira Sans"/>
              </a:rPr>
              <a:t>Dans un appel RPC avec flux côté serveur, le client envoie une seule requête au serveur, mais au lieu de recevoir une unique réponse, le serveur envoie un flux de réponses au client. Le client peut lire ces réponses à mesure qu'elles arrivent, ce qui permet au serveur de diffuser des données en continu. Cela convient aux scénarios où le serveur doit envoyer un grand volume de données au client, tel que la diffusion de données en temps réel, la récupération de journaux, ou le téléchargement de fichiers.</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Server Streaming RPC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373109" y="5039454"/>
            <a:ext cx="9782117" cy="5143500"/>
          </a:xfrm>
          <a:custGeom>
            <a:avLst/>
            <a:gdLst/>
            <a:ahLst/>
            <a:cxnLst/>
            <a:rect r="r" b="b" t="t" l="l"/>
            <a:pathLst>
              <a:path h="5143500" w="9782117">
                <a:moveTo>
                  <a:pt x="0" y="0"/>
                </a:moveTo>
                <a:lnTo>
                  <a:pt x="9782117" y="0"/>
                </a:lnTo>
                <a:lnTo>
                  <a:pt x="9782117" y="5143500"/>
                </a:lnTo>
                <a:lnTo>
                  <a:pt x="0" y="5143500"/>
                </a:lnTo>
                <a:lnTo>
                  <a:pt x="0" y="0"/>
                </a:lnTo>
                <a:close/>
              </a:path>
            </a:pathLst>
          </a:custGeom>
          <a:blipFill>
            <a:blip r:embed="rId2"/>
            <a:stretch>
              <a:fillRect l="0" t="0" r="0" b="0"/>
            </a:stretch>
          </a:blipFill>
        </p:spPr>
      </p:sp>
      <p:sp>
        <p:nvSpPr>
          <p:cNvPr name="TextBox 7" id="7"/>
          <p:cNvSpPr txBox="true"/>
          <p:nvPr/>
        </p:nvSpPr>
        <p:spPr>
          <a:xfrm rot="0">
            <a:off x="373109" y="2873663"/>
            <a:ext cx="17117135" cy="2165791"/>
          </a:xfrm>
          <a:prstGeom prst="rect">
            <a:avLst/>
          </a:prstGeom>
        </p:spPr>
        <p:txBody>
          <a:bodyPr anchor="t" rtlCol="false" tIns="0" lIns="0" bIns="0" rIns="0">
            <a:spAutoFit/>
          </a:bodyPr>
          <a:lstStyle/>
          <a:p>
            <a:pPr>
              <a:lnSpc>
                <a:spcPts val="3495"/>
              </a:lnSpc>
            </a:pPr>
            <a:r>
              <a:rPr lang="en-US" sz="2497">
                <a:solidFill>
                  <a:srgbClr val="000000"/>
                </a:solidFill>
                <a:latin typeface="Fira Sans"/>
              </a:rPr>
              <a:t>Dans un appel RPC avec flux côté client, le client envoie un flux (série de requêtes) de données au serveur au fil du temps. Contrairement à l'appel RPC unifié, où le client envoie une seule requête et attend une seule réponse, ici, le client peut envoyer plusieurs requêtes de manière séquentielle sans attendre de réponse du serveur entre chaque requête. Une fois que le client a terminé d'envoyer ses données, le serveur répond par une seule réponse, qui peut inclure le résultat de l'opération ou d'autres informations pertinentes.</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Client Streaming RPC</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373109" y="5039454"/>
            <a:ext cx="10066227" cy="5834999"/>
          </a:xfrm>
          <a:custGeom>
            <a:avLst/>
            <a:gdLst/>
            <a:ahLst/>
            <a:cxnLst/>
            <a:rect r="r" b="b" t="t" l="l"/>
            <a:pathLst>
              <a:path h="5834999" w="10066227">
                <a:moveTo>
                  <a:pt x="0" y="0"/>
                </a:moveTo>
                <a:lnTo>
                  <a:pt x="10066227" y="0"/>
                </a:lnTo>
                <a:lnTo>
                  <a:pt x="10066227" y="5834999"/>
                </a:lnTo>
                <a:lnTo>
                  <a:pt x="0" y="5834999"/>
                </a:lnTo>
                <a:lnTo>
                  <a:pt x="0" y="0"/>
                </a:lnTo>
                <a:close/>
              </a:path>
            </a:pathLst>
          </a:custGeom>
          <a:blipFill>
            <a:blip r:embed="rId2"/>
            <a:stretch>
              <a:fillRect l="0" t="0" r="0" b="0"/>
            </a:stretch>
          </a:blipFill>
        </p:spPr>
      </p:sp>
      <p:sp>
        <p:nvSpPr>
          <p:cNvPr name="TextBox 7" id="7"/>
          <p:cNvSpPr txBox="true"/>
          <p:nvPr/>
        </p:nvSpPr>
        <p:spPr>
          <a:xfrm rot="0">
            <a:off x="373109" y="2873663"/>
            <a:ext cx="17117135" cy="2165791"/>
          </a:xfrm>
          <a:prstGeom prst="rect">
            <a:avLst/>
          </a:prstGeom>
        </p:spPr>
        <p:txBody>
          <a:bodyPr anchor="t" rtlCol="false" tIns="0" lIns="0" bIns="0" rIns="0">
            <a:spAutoFit/>
          </a:bodyPr>
          <a:lstStyle/>
          <a:p>
            <a:pPr>
              <a:lnSpc>
                <a:spcPts val="3495"/>
              </a:lnSpc>
            </a:pPr>
            <a:r>
              <a:rPr lang="en-US" sz="2497">
                <a:solidFill>
                  <a:srgbClr val="000000"/>
                </a:solidFill>
                <a:latin typeface="Fira Sans"/>
              </a:rPr>
              <a:t>Dans un appel RPC bidirectionnel, le client et le serveur peuvent envoyer et recevoir des données de manière asynchrone. Cela signifie que le client peut envoyer des requêtes au serveur tout en recevant des réponses, et vice versa. La communication est continue, et chaque partie peut traiter les données à mesure qu'elles arrivent. Ce modèle est extrêmement flexible et peut être utilisé dans des scénarios tels que la communication en temps réel, le chat en direct etc...</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Bidirectional Streaming RPC</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7785647" y="3173756"/>
            <a:ext cx="10290983" cy="6084544"/>
          </a:xfrm>
          <a:custGeom>
            <a:avLst/>
            <a:gdLst/>
            <a:ahLst/>
            <a:cxnLst/>
            <a:rect r="r" b="b" t="t" l="l"/>
            <a:pathLst>
              <a:path h="6084544" w="10290983">
                <a:moveTo>
                  <a:pt x="0" y="0"/>
                </a:moveTo>
                <a:lnTo>
                  <a:pt x="10290983" y="0"/>
                </a:lnTo>
                <a:lnTo>
                  <a:pt x="10290983" y="6084544"/>
                </a:lnTo>
                <a:lnTo>
                  <a:pt x="0" y="6084544"/>
                </a:lnTo>
                <a:lnTo>
                  <a:pt x="0" y="0"/>
                </a:lnTo>
                <a:close/>
              </a:path>
            </a:pathLst>
          </a:custGeom>
          <a:blipFill>
            <a:blip r:embed="rId2"/>
            <a:stretch>
              <a:fillRect l="0" t="0" r="0" b="0"/>
            </a:stretch>
          </a:blipFill>
        </p:spPr>
      </p:sp>
      <p:sp>
        <p:nvSpPr>
          <p:cNvPr name="TextBox 7" id="7"/>
          <p:cNvSpPr txBox="true"/>
          <p:nvPr/>
        </p:nvSpPr>
        <p:spPr>
          <a:xfrm rot="0">
            <a:off x="373109" y="2873663"/>
            <a:ext cx="7103395" cy="6528974"/>
          </a:xfrm>
          <a:prstGeom prst="rect">
            <a:avLst/>
          </a:prstGeom>
        </p:spPr>
        <p:txBody>
          <a:bodyPr anchor="t" rtlCol="false" tIns="0" lIns="0" bIns="0" rIns="0">
            <a:spAutoFit/>
          </a:bodyPr>
          <a:lstStyle/>
          <a:p>
            <a:pPr>
              <a:lnSpc>
                <a:spcPts val="3495"/>
              </a:lnSpc>
            </a:pPr>
            <a:r>
              <a:rPr lang="en-US" sz="2497">
                <a:solidFill>
                  <a:srgbClr val="000000"/>
                </a:solidFill>
                <a:latin typeface="Fira Sans"/>
              </a:rPr>
              <a:t>Le streaming est possible en gRPC grâce à HTTP/2 et au multiplexage, ce qui permet une communication bidirectionnelle, efficace et en temps réel entre les clients et les serveurs. Contrairement à HTTP 1.1, où les requêtes et réponses sont gérées séquentiellement, HTTP/2 permet aux données d'être transmises de manière continue dans les deux sens sans bloquer les requêtes et les réponses. Cela ouvre la porte à des applications en streaming telles que la diffusion de vidéos en continu, le chat en direct et la collaboration en temps réel, offrant des expériences utilisateur réactives, impossibles à réaliser efficacement avec HTTP 1.1.</a:t>
            </a:r>
          </a:p>
        </p:txBody>
      </p:sp>
      <p:sp>
        <p:nvSpPr>
          <p:cNvPr name="TextBox 8" id="8"/>
          <p:cNvSpPr txBox="true"/>
          <p:nvPr/>
        </p:nvSpPr>
        <p:spPr>
          <a:xfrm rot="0">
            <a:off x="373109" y="956733"/>
            <a:ext cx="1206770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Streaming RPC et HTTP 2</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729073" y="3914570"/>
            <a:ext cx="10829854" cy="2234248"/>
          </a:xfrm>
          <a:prstGeom prst="rect">
            <a:avLst/>
          </a:prstGeom>
        </p:spPr>
        <p:txBody>
          <a:bodyPr anchor="t" rtlCol="false" tIns="0" lIns="0" bIns="0" rIns="0">
            <a:spAutoFit/>
          </a:bodyPr>
          <a:lstStyle/>
          <a:p>
            <a:pPr algn="ctr" marL="0" indent="0" lvl="0">
              <a:lnSpc>
                <a:spcPts val="8717"/>
              </a:lnSpc>
              <a:spcBef>
                <a:spcPct val="0"/>
              </a:spcBef>
            </a:pPr>
            <a:r>
              <a:rPr lang="en-US" sz="7925">
                <a:solidFill>
                  <a:srgbClr val="FFFFFF"/>
                </a:solidFill>
                <a:latin typeface="Fira Sans Semi-Bold"/>
              </a:rPr>
              <a:t>Des Examples Pratiques</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1942"/>
            </a:xfrm>
            <a:prstGeom prst="rect">
              <a:avLst/>
            </a:prstGeom>
          </p:spPr>
          <p:txBody>
            <a:bodyPr anchor="t" rtlCol="false" tIns="0" lIns="0" bIns="0" rIns="0">
              <a:spAutoFit/>
            </a:bodyPr>
            <a:lstStyle/>
            <a:p>
              <a:pPr>
                <a:lnSpc>
                  <a:spcPts val="4858"/>
                </a:lnSpc>
                <a:spcBef>
                  <a:spcPct val="0"/>
                </a:spcBef>
              </a:pPr>
              <a:r>
                <a:rPr lang="en-US" sz="3470">
                  <a:solidFill>
                    <a:srgbClr val="000000"/>
                  </a:solidFill>
                  <a:latin typeface="Fira Sans Ultra-Bold"/>
                </a:rPr>
                <a:t>Ensaj</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1204119" y="2501559"/>
            <a:ext cx="8273596" cy="6205197"/>
          </a:xfrm>
          <a:custGeom>
            <a:avLst/>
            <a:gdLst/>
            <a:ahLst/>
            <a:cxnLst/>
            <a:rect r="r" b="b" t="t" l="l"/>
            <a:pathLst>
              <a:path h="6205197" w="8273596">
                <a:moveTo>
                  <a:pt x="0" y="0"/>
                </a:moveTo>
                <a:lnTo>
                  <a:pt x="8273596" y="0"/>
                </a:lnTo>
                <a:lnTo>
                  <a:pt x="8273596" y="6205198"/>
                </a:lnTo>
                <a:lnTo>
                  <a:pt x="0" y="6205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73109" y="2878385"/>
            <a:ext cx="11910263" cy="5532355"/>
          </a:xfrm>
          <a:prstGeom prst="rect">
            <a:avLst/>
          </a:prstGeom>
        </p:spPr>
        <p:txBody>
          <a:bodyPr anchor="t" rtlCol="false" tIns="0" lIns="0" bIns="0" rIns="0">
            <a:spAutoFit/>
          </a:bodyPr>
          <a:lstStyle/>
          <a:p>
            <a:pPr>
              <a:lnSpc>
                <a:spcPts val="3663"/>
              </a:lnSpc>
            </a:pPr>
            <a:r>
              <a:rPr lang="en-US" sz="2616">
                <a:solidFill>
                  <a:srgbClr val="000000"/>
                </a:solidFill>
                <a:latin typeface="Fira Sans"/>
              </a:rPr>
              <a:t>Un système distribué est un environnement informatique dans lequel divers composants sont répartis sur plusieurs ordinateurs (ou autres dispositifs informatiques) appartenant à un même réseau. Ces appareils divisent le travail et coordonnent leurs efforts pour effectuer des tâches plus efficacement qu’un seul appareil.</a:t>
            </a:r>
          </a:p>
          <a:p>
            <a:pPr>
              <a:lnSpc>
                <a:spcPts val="3663"/>
              </a:lnSpc>
            </a:pPr>
          </a:p>
          <a:p>
            <a:pPr>
              <a:lnSpc>
                <a:spcPts val="3663"/>
              </a:lnSpc>
            </a:pPr>
            <a:r>
              <a:rPr lang="en-US" sz="2616">
                <a:solidFill>
                  <a:srgbClr val="000000"/>
                </a:solidFill>
                <a:latin typeface="Fira Sans"/>
              </a:rPr>
              <a:t>Les systèmes distribués constituent un développement important pour l’IT et l’informatique, car l’augmentation considérable et la complexité croissante des tâches connexes seraient impossibles à gérer pour une machine seule. Mais l’informatique distribuée offre également des avantages supplémentaires par rapport aux environnements informatiques traditionnels.</a:t>
            </a:r>
          </a:p>
          <a:p>
            <a:pPr algn="ctr">
              <a:lnSpc>
                <a:spcPts val="3663"/>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Définition des Systèmes Distribués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AutoShape 6" id="6"/>
          <p:cNvSpPr/>
          <p:nvPr/>
        </p:nvSpPr>
        <p:spPr>
          <a:xfrm rot="0">
            <a:off x="2165350" y="7342865"/>
            <a:ext cx="13971207" cy="0"/>
          </a:xfrm>
          <a:prstGeom prst="line">
            <a:avLst/>
          </a:prstGeom>
          <a:ln cap="rnd" w="38100">
            <a:solidFill>
              <a:srgbClr val="86C7ED"/>
            </a:solidFill>
            <a:prstDash val="sysDot"/>
            <a:headEnd type="none" len="sm" w="sm"/>
            <a:tailEnd type="none" len="sm" w="sm"/>
          </a:ln>
        </p:spPr>
      </p:sp>
      <p:sp>
        <p:nvSpPr>
          <p:cNvPr name="AutoShape 7" id="7"/>
          <p:cNvSpPr/>
          <p:nvPr/>
        </p:nvSpPr>
        <p:spPr>
          <a:xfrm rot="0">
            <a:off x="2171700" y="5172075"/>
            <a:ext cx="13964857" cy="0"/>
          </a:xfrm>
          <a:prstGeom prst="line">
            <a:avLst/>
          </a:prstGeom>
          <a:ln cap="rnd" w="38100">
            <a:solidFill>
              <a:srgbClr val="86C7ED"/>
            </a:solidFill>
            <a:prstDash val="sysDot"/>
            <a:headEnd type="none" len="sm" w="sm"/>
            <a:tailEnd type="none" len="sm" w="sm"/>
          </a:ln>
        </p:spPr>
      </p:sp>
      <p:sp>
        <p:nvSpPr>
          <p:cNvPr name="Freeform 8" id="8"/>
          <p:cNvSpPr/>
          <p:nvPr/>
        </p:nvSpPr>
        <p:spPr>
          <a:xfrm flipH="false" flipV="false" rot="0">
            <a:off x="1568454" y="3587289"/>
            <a:ext cx="805905" cy="769273"/>
          </a:xfrm>
          <a:custGeom>
            <a:avLst/>
            <a:gdLst/>
            <a:ahLst/>
            <a:cxnLst/>
            <a:rect r="r" b="b" t="t" l="l"/>
            <a:pathLst>
              <a:path h="769273" w="805905">
                <a:moveTo>
                  <a:pt x="0" y="0"/>
                </a:moveTo>
                <a:lnTo>
                  <a:pt x="805904" y="0"/>
                </a:lnTo>
                <a:lnTo>
                  <a:pt x="805904" y="769272"/>
                </a:lnTo>
                <a:lnTo>
                  <a:pt x="0" y="769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33371" y="8185660"/>
            <a:ext cx="740987" cy="592790"/>
          </a:xfrm>
          <a:custGeom>
            <a:avLst/>
            <a:gdLst/>
            <a:ahLst/>
            <a:cxnLst/>
            <a:rect r="r" b="b" t="t" l="l"/>
            <a:pathLst>
              <a:path h="592790" w="740987">
                <a:moveTo>
                  <a:pt x="0" y="0"/>
                </a:moveTo>
                <a:lnTo>
                  <a:pt x="740987" y="0"/>
                </a:lnTo>
                <a:lnTo>
                  <a:pt x="740987" y="592790"/>
                </a:lnTo>
                <a:lnTo>
                  <a:pt x="0" y="592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94283" y="5889580"/>
            <a:ext cx="754246" cy="696649"/>
          </a:xfrm>
          <a:custGeom>
            <a:avLst/>
            <a:gdLst/>
            <a:ahLst/>
            <a:cxnLst/>
            <a:rect r="r" b="b" t="t" l="l"/>
            <a:pathLst>
              <a:path h="696649" w="754246">
                <a:moveTo>
                  <a:pt x="0" y="0"/>
                </a:moveTo>
                <a:lnTo>
                  <a:pt x="754246" y="0"/>
                </a:lnTo>
                <a:lnTo>
                  <a:pt x="754246" y="696649"/>
                </a:lnTo>
                <a:lnTo>
                  <a:pt x="0" y="696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942975"/>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Les Avantages Des Systèmes Distribués</a:t>
            </a:r>
          </a:p>
        </p:txBody>
      </p:sp>
      <p:sp>
        <p:nvSpPr>
          <p:cNvPr name="TextBox 12" id="12"/>
          <p:cNvSpPr txBox="true"/>
          <p:nvPr/>
        </p:nvSpPr>
        <p:spPr>
          <a:xfrm rot="0">
            <a:off x="2878345" y="3705225"/>
            <a:ext cx="2810446" cy="495300"/>
          </a:xfrm>
          <a:prstGeom prst="rect">
            <a:avLst/>
          </a:prstGeom>
        </p:spPr>
        <p:txBody>
          <a:bodyPr anchor="t" rtlCol="false" tIns="0" lIns="0" bIns="0" rIns="0">
            <a:spAutoFit/>
          </a:bodyPr>
          <a:lstStyle/>
          <a:p>
            <a:pPr algn="l" marL="0" indent="0" lvl="0">
              <a:lnSpc>
                <a:spcPts val="3900"/>
              </a:lnSpc>
              <a:spcBef>
                <a:spcPct val="0"/>
              </a:spcBef>
            </a:pPr>
            <a:r>
              <a:rPr lang="en-US" sz="3000" spc="-60">
                <a:solidFill>
                  <a:srgbClr val="000000"/>
                </a:solidFill>
                <a:latin typeface="Fira Sans Medium"/>
              </a:rPr>
              <a:t>Évolutivité</a:t>
            </a:r>
          </a:p>
        </p:txBody>
      </p:sp>
      <p:sp>
        <p:nvSpPr>
          <p:cNvPr name="TextBox 13" id="13"/>
          <p:cNvSpPr txBox="true"/>
          <p:nvPr/>
        </p:nvSpPr>
        <p:spPr>
          <a:xfrm rot="0">
            <a:off x="8066772" y="3161347"/>
            <a:ext cx="7230046" cy="1573530"/>
          </a:xfrm>
          <a:prstGeom prst="rect">
            <a:avLst/>
          </a:prstGeom>
        </p:spPr>
        <p:txBody>
          <a:bodyPr anchor="t" rtlCol="false" tIns="0" lIns="0" bIns="0" rIns="0">
            <a:spAutoFit/>
          </a:bodyPr>
          <a:lstStyle/>
          <a:p>
            <a:pPr marL="0" indent="0" lvl="0">
              <a:lnSpc>
                <a:spcPts val="2520"/>
              </a:lnSpc>
              <a:spcBef>
                <a:spcPct val="0"/>
              </a:spcBef>
            </a:pPr>
            <a:r>
              <a:rPr lang="en-US" sz="1800" spc="9">
                <a:solidFill>
                  <a:srgbClr val="000000"/>
                </a:solidFill>
                <a:latin typeface="Fira Sans Light"/>
              </a:rPr>
              <a:t>Les systèmes distribués peuvent être conçus pour être hautement évolutifs. Cela signifie que vous pouvez augmenter la capacité et les ressources du système en ajoutant simplement de nouveaux nœuds ou serveurs. Cette évolutivité horizontale permet de faire face à des charges de travail croissantes sans perturber le système existant.</a:t>
            </a:r>
          </a:p>
        </p:txBody>
      </p:sp>
      <p:sp>
        <p:nvSpPr>
          <p:cNvPr name="TextBox 14" id="14"/>
          <p:cNvSpPr txBox="true"/>
          <p:nvPr/>
        </p:nvSpPr>
        <p:spPr>
          <a:xfrm rot="0">
            <a:off x="2878345" y="5971205"/>
            <a:ext cx="4808436" cy="495300"/>
          </a:xfrm>
          <a:prstGeom prst="rect">
            <a:avLst/>
          </a:prstGeom>
        </p:spPr>
        <p:txBody>
          <a:bodyPr anchor="t" rtlCol="false" tIns="0" lIns="0" bIns="0" rIns="0">
            <a:spAutoFit/>
          </a:bodyPr>
          <a:lstStyle/>
          <a:p>
            <a:pPr algn="l" marL="0" indent="0" lvl="0">
              <a:lnSpc>
                <a:spcPts val="3900"/>
              </a:lnSpc>
              <a:spcBef>
                <a:spcPct val="0"/>
              </a:spcBef>
            </a:pPr>
            <a:r>
              <a:rPr lang="en-US" sz="3000" spc="-60">
                <a:solidFill>
                  <a:srgbClr val="000000"/>
                </a:solidFill>
                <a:latin typeface="Fira Sans Medium"/>
              </a:rPr>
              <a:t> Tolérance aux pannes</a:t>
            </a:r>
          </a:p>
        </p:txBody>
      </p:sp>
      <p:sp>
        <p:nvSpPr>
          <p:cNvPr name="TextBox 15" id="15"/>
          <p:cNvSpPr txBox="true"/>
          <p:nvPr/>
        </p:nvSpPr>
        <p:spPr>
          <a:xfrm rot="0">
            <a:off x="8066772" y="5270165"/>
            <a:ext cx="7230046" cy="1887855"/>
          </a:xfrm>
          <a:prstGeom prst="rect">
            <a:avLst/>
          </a:prstGeom>
        </p:spPr>
        <p:txBody>
          <a:bodyPr anchor="t" rtlCol="false" tIns="0" lIns="0" bIns="0" rIns="0">
            <a:spAutoFit/>
          </a:bodyPr>
          <a:lstStyle/>
          <a:p>
            <a:pPr marL="0" indent="0" lvl="0">
              <a:lnSpc>
                <a:spcPts val="2520"/>
              </a:lnSpc>
              <a:spcBef>
                <a:spcPct val="0"/>
              </a:spcBef>
            </a:pPr>
            <a:r>
              <a:rPr lang="en-US" sz="1800" spc="9">
                <a:solidFill>
                  <a:srgbClr val="000000"/>
                </a:solidFill>
                <a:latin typeface="Fira Sans Light"/>
              </a:rPr>
              <a:t>Les systèmes distribués sont souvent conçus pour être plus fiables et résilients aux pannes. Si un composant du système échoue, d'autres parties du système peuvent continuer à fonctionner, ce qui réduit les interruptions de service. La tolérance aux pannes est souvent mise en œuvre à l'aide de techniques telles que la réplication des données et la redondance des composants.</a:t>
            </a:r>
          </a:p>
        </p:txBody>
      </p:sp>
      <p:sp>
        <p:nvSpPr>
          <p:cNvPr name="TextBox 16" id="16"/>
          <p:cNvSpPr txBox="true"/>
          <p:nvPr/>
        </p:nvSpPr>
        <p:spPr>
          <a:xfrm rot="0">
            <a:off x="2878345" y="8215356"/>
            <a:ext cx="4418204" cy="495300"/>
          </a:xfrm>
          <a:prstGeom prst="rect">
            <a:avLst/>
          </a:prstGeom>
        </p:spPr>
        <p:txBody>
          <a:bodyPr anchor="t" rtlCol="false" tIns="0" lIns="0" bIns="0" rIns="0">
            <a:spAutoFit/>
          </a:bodyPr>
          <a:lstStyle/>
          <a:p>
            <a:pPr algn="l" marL="0" indent="0" lvl="0">
              <a:lnSpc>
                <a:spcPts val="3900"/>
              </a:lnSpc>
              <a:spcBef>
                <a:spcPct val="0"/>
              </a:spcBef>
            </a:pPr>
            <a:r>
              <a:rPr lang="en-US" sz="3000" spc="-60">
                <a:solidFill>
                  <a:srgbClr val="000000"/>
                </a:solidFill>
                <a:latin typeface="Fira Sans Medium"/>
              </a:rPr>
              <a:t>Performances améliorées</a:t>
            </a:r>
          </a:p>
        </p:txBody>
      </p:sp>
      <p:sp>
        <p:nvSpPr>
          <p:cNvPr name="TextBox 17" id="17"/>
          <p:cNvSpPr txBox="true"/>
          <p:nvPr/>
        </p:nvSpPr>
        <p:spPr>
          <a:xfrm rot="0">
            <a:off x="8066772" y="7514315"/>
            <a:ext cx="7230046" cy="1887855"/>
          </a:xfrm>
          <a:prstGeom prst="rect">
            <a:avLst/>
          </a:prstGeom>
        </p:spPr>
        <p:txBody>
          <a:bodyPr anchor="t" rtlCol="false" tIns="0" lIns="0" bIns="0" rIns="0">
            <a:spAutoFit/>
          </a:bodyPr>
          <a:lstStyle/>
          <a:p>
            <a:pPr marL="0" indent="0" lvl="0">
              <a:lnSpc>
                <a:spcPts val="2520"/>
              </a:lnSpc>
              <a:spcBef>
                <a:spcPct val="0"/>
              </a:spcBef>
            </a:pPr>
            <a:r>
              <a:rPr lang="en-US" sz="1800" spc="9">
                <a:solidFill>
                  <a:srgbClr val="000000"/>
                </a:solidFill>
                <a:latin typeface="Fira Sans Light"/>
              </a:rPr>
              <a:t> Les systèmes distribués peuvent tirer parti de la puissance de calcul et des ressources distribuées pour améliorer les performances. Les charges de travail peuvent être réparties sur plusieurs nœuds, ce qui permet d'optimiser l'utilisation des ressources matérielles. De plus, la proximité géographique des données peut réduire la latence et améliorer la vitesse de réponse pour les utilisateurs.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564492"/>
            <a:ext cx="8115300" cy="2388448"/>
            <a:chOff x="0" y="0"/>
            <a:chExt cx="10820400" cy="3184597"/>
          </a:xfrm>
        </p:grpSpPr>
        <p:sp>
          <p:nvSpPr>
            <p:cNvPr name="TextBox 3" id="3"/>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RPC:Remote Procedure Call</a:t>
              </a:r>
            </a:p>
          </p:txBody>
        </p:sp>
        <p:sp>
          <p:nvSpPr>
            <p:cNvPr name="TextBox 4" id="4"/>
            <p:cNvSpPr txBox="true"/>
            <p:nvPr/>
          </p:nvSpPr>
          <p:spPr>
            <a:xfrm rot="0">
              <a:off x="0" y="972932"/>
              <a:ext cx="10820400" cy="22015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mécanisme permettant à un programme d'appeler des fonctions ou des procédures dans un autre espace d'adressage, comme s'il s'agissait d'appels de méthode locaux.</a:t>
              </a:r>
            </a:p>
          </p:txBody>
        </p:sp>
      </p:grpSp>
      <p:sp>
        <p:nvSpPr>
          <p:cNvPr name="TextBox 5" id="5"/>
          <p:cNvSpPr txBox="true"/>
          <p:nvPr/>
        </p:nvSpPr>
        <p:spPr>
          <a:xfrm rot="0">
            <a:off x="8254540" y="600075"/>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01</a:t>
            </a:r>
          </a:p>
        </p:txBody>
      </p:sp>
      <p:sp>
        <p:nvSpPr>
          <p:cNvPr name="TextBox 6" id="6"/>
          <p:cNvSpPr txBox="true"/>
          <p:nvPr/>
        </p:nvSpPr>
        <p:spPr>
          <a:xfrm rot="0">
            <a:off x="8254540" y="3038763"/>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02</a:t>
            </a:r>
          </a:p>
        </p:txBody>
      </p:sp>
      <p:sp>
        <p:nvSpPr>
          <p:cNvPr name="TextBox 7" id="7"/>
          <p:cNvSpPr txBox="true"/>
          <p:nvPr/>
        </p:nvSpPr>
        <p:spPr>
          <a:xfrm rot="0">
            <a:off x="8254540" y="5305634"/>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03</a:t>
            </a:r>
          </a:p>
        </p:txBody>
      </p:sp>
      <p:sp>
        <p:nvSpPr>
          <p:cNvPr name="TextBox 8" id="8"/>
          <p:cNvSpPr txBox="true"/>
          <p:nvPr/>
        </p:nvSpPr>
        <p:spPr>
          <a:xfrm rot="0">
            <a:off x="8254540" y="772302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04</a:t>
            </a:r>
          </a:p>
        </p:txBody>
      </p:sp>
      <p:grpSp>
        <p:nvGrpSpPr>
          <p:cNvPr name="Group 9" id="9"/>
          <p:cNvGrpSpPr/>
          <p:nvPr/>
        </p:nvGrpSpPr>
        <p:grpSpPr>
          <a:xfrm rot="-10800000">
            <a:off x="-2586413" y="-1458975"/>
            <a:ext cx="9822161" cy="6226137"/>
            <a:chOff x="0" y="0"/>
            <a:chExt cx="8474859" cy="5372100"/>
          </a:xfrm>
        </p:grpSpPr>
        <p:sp>
          <p:nvSpPr>
            <p:cNvPr name="Freeform 10" id="10"/>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name="Group 11" id="11"/>
          <p:cNvGrpSpPr/>
          <p:nvPr/>
        </p:nvGrpSpPr>
        <p:grpSpPr>
          <a:xfrm rot="0">
            <a:off x="-3212896" y="1066800"/>
            <a:ext cx="11075127" cy="10287000"/>
            <a:chOff x="0" y="0"/>
            <a:chExt cx="5783678" cy="5372100"/>
          </a:xfrm>
        </p:grpSpPr>
        <p:sp>
          <p:nvSpPr>
            <p:cNvPr name="Freeform 12" id="12"/>
            <p:cNvSpPr/>
            <p:nvPr/>
          </p:nvSpPr>
          <p:spPr>
            <a:xfrm flipH="false" flipV="false" rot="0">
              <a:off x="0" y="0"/>
              <a:ext cx="5783678" cy="5372100"/>
            </a:xfrm>
            <a:custGeom>
              <a:avLst/>
              <a:gdLst/>
              <a:ahLst/>
              <a:cxnLst/>
              <a:rect r="r" b="b" t="t" l="l"/>
              <a:pathLst>
                <a:path h="5372100" w="5783678">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name="TextBox 13" id="13"/>
          <p:cNvSpPr txBox="true"/>
          <p:nvPr/>
        </p:nvSpPr>
        <p:spPr>
          <a:xfrm rot="0">
            <a:off x="1028700" y="3184258"/>
            <a:ext cx="4737625" cy="4204652"/>
          </a:xfrm>
          <a:prstGeom prst="rect">
            <a:avLst/>
          </a:prstGeom>
        </p:spPr>
        <p:txBody>
          <a:bodyPr anchor="t" rtlCol="false" tIns="0" lIns="0" bIns="0" rIns="0">
            <a:spAutoFit/>
          </a:bodyPr>
          <a:lstStyle/>
          <a:p>
            <a:pPr marL="0" indent="0" lvl="0">
              <a:lnSpc>
                <a:spcPts val="8352"/>
              </a:lnSpc>
              <a:spcBef>
                <a:spcPct val="0"/>
              </a:spcBef>
            </a:pPr>
            <a:r>
              <a:rPr lang="en-US" sz="6425">
                <a:solidFill>
                  <a:srgbClr val="FFFFFF"/>
                </a:solidFill>
                <a:latin typeface="Fira Sans Semi-Bold"/>
              </a:rPr>
              <a:t>Histoire des architectures Distribués client server</a:t>
            </a:r>
          </a:p>
        </p:txBody>
      </p:sp>
      <p:grpSp>
        <p:nvGrpSpPr>
          <p:cNvPr name="Group 14" id="14"/>
          <p:cNvGrpSpPr/>
          <p:nvPr/>
        </p:nvGrpSpPr>
        <p:grpSpPr>
          <a:xfrm rot="0">
            <a:off x="9144000" y="3031858"/>
            <a:ext cx="8115300" cy="1969348"/>
            <a:chOff x="0" y="0"/>
            <a:chExt cx="10820400" cy="2625797"/>
          </a:xfrm>
        </p:grpSpPr>
        <p:sp>
          <p:nvSpPr>
            <p:cNvPr name="TextBox 15" id="15"/>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CORBA:Common Object Request Broker Architecture</a:t>
              </a:r>
            </a:p>
          </p:txBody>
        </p:sp>
        <p:sp>
          <p:nvSpPr>
            <p:cNvPr name="TextBox 16" id="16"/>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middleware permettant la communication entre objets distribués, indépendamment du langage de programmation, en utilisant un IDL.</a:t>
              </a:r>
            </a:p>
          </p:txBody>
        </p:sp>
      </p:grpSp>
      <p:grpSp>
        <p:nvGrpSpPr>
          <p:cNvPr name="Group 17" id="17"/>
          <p:cNvGrpSpPr/>
          <p:nvPr/>
        </p:nvGrpSpPr>
        <p:grpSpPr>
          <a:xfrm rot="0">
            <a:off x="9144000" y="5286956"/>
            <a:ext cx="8115300" cy="1969348"/>
            <a:chOff x="0" y="0"/>
            <a:chExt cx="10820400" cy="2625797"/>
          </a:xfrm>
        </p:grpSpPr>
        <p:sp>
          <p:nvSpPr>
            <p:cNvPr name="TextBox 18" id="18"/>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DCOM:Distributed Component Object Model</a:t>
              </a:r>
            </a:p>
          </p:txBody>
        </p:sp>
        <p:sp>
          <p:nvSpPr>
            <p:cNvPr name="TextBox 19" id="19"/>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Une technologie Microsoft pour la communication entre composants logiciels distribués, principalement sur les systèmes Windows.</a:t>
              </a:r>
            </a:p>
          </p:txBody>
        </p:sp>
      </p:grpSp>
      <p:grpSp>
        <p:nvGrpSpPr>
          <p:cNvPr name="Group 20" id="20"/>
          <p:cNvGrpSpPr/>
          <p:nvPr/>
        </p:nvGrpSpPr>
        <p:grpSpPr>
          <a:xfrm rot="0">
            <a:off x="9144000" y="7751603"/>
            <a:ext cx="8115300" cy="1550248"/>
            <a:chOff x="0" y="0"/>
            <a:chExt cx="10820400" cy="2066997"/>
          </a:xfrm>
        </p:grpSpPr>
        <p:sp>
          <p:nvSpPr>
            <p:cNvPr name="TextBox 21" id="21"/>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RMI:Remote Method Invocation</a:t>
              </a:r>
            </a:p>
          </p:txBody>
        </p:sp>
        <p:sp>
          <p:nvSpPr>
            <p:cNvPr name="TextBox 22" id="22"/>
            <p:cNvSpPr txBox="true"/>
            <p:nvPr/>
          </p:nvSpPr>
          <p:spPr>
            <a:xfrm rot="0">
              <a:off x="0" y="972932"/>
              <a:ext cx="10820400" cy="10839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mécanisme pour appeler des méthodes distantes entre objets Java, principalement dans un environnement Java.</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254540" y="828675"/>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05</a:t>
            </a:r>
          </a:p>
        </p:txBody>
      </p:sp>
      <p:sp>
        <p:nvSpPr>
          <p:cNvPr name="TextBox 3" id="3"/>
          <p:cNvSpPr txBox="true"/>
          <p:nvPr/>
        </p:nvSpPr>
        <p:spPr>
          <a:xfrm rot="0">
            <a:off x="8254540" y="3037085"/>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06</a:t>
            </a:r>
          </a:p>
        </p:txBody>
      </p:sp>
      <p:sp>
        <p:nvSpPr>
          <p:cNvPr name="TextBox 4" id="4"/>
          <p:cNvSpPr txBox="true"/>
          <p:nvPr/>
        </p:nvSpPr>
        <p:spPr>
          <a:xfrm rot="0">
            <a:off x="8254540" y="5477452"/>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07</a:t>
            </a:r>
          </a:p>
        </p:txBody>
      </p:sp>
      <p:sp>
        <p:nvSpPr>
          <p:cNvPr name="TextBox 5" id="5"/>
          <p:cNvSpPr txBox="true"/>
          <p:nvPr/>
        </p:nvSpPr>
        <p:spPr>
          <a:xfrm rot="0">
            <a:off x="8254540" y="751347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08</a:t>
            </a:r>
          </a:p>
        </p:txBody>
      </p:sp>
      <p:grpSp>
        <p:nvGrpSpPr>
          <p:cNvPr name="Group 6" id="6"/>
          <p:cNvGrpSpPr/>
          <p:nvPr/>
        </p:nvGrpSpPr>
        <p:grpSpPr>
          <a:xfrm rot="-10800000">
            <a:off x="-2586413" y="-1458975"/>
            <a:ext cx="9822161" cy="6226137"/>
            <a:chOff x="0" y="0"/>
            <a:chExt cx="8474859" cy="5372100"/>
          </a:xfrm>
        </p:grpSpPr>
        <p:sp>
          <p:nvSpPr>
            <p:cNvPr name="Freeform 7" id="7"/>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name="Group 8" id="8"/>
          <p:cNvGrpSpPr/>
          <p:nvPr/>
        </p:nvGrpSpPr>
        <p:grpSpPr>
          <a:xfrm rot="0">
            <a:off x="-3212896" y="1066800"/>
            <a:ext cx="11075127" cy="10287000"/>
            <a:chOff x="0" y="0"/>
            <a:chExt cx="5783678" cy="5372100"/>
          </a:xfrm>
        </p:grpSpPr>
        <p:sp>
          <p:nvSpPr>
            <p:cNvPr name="Freeform 9" id="9"/>
            <p:cNvSpPr/>
            <p:nvPr/>
          </p:nvSpPr>
          <p:spPr>
            <a:xfrm flipH="false" flipV="false" rot="0">
              <a:off x="0" y="0"/>
              <a:ext cx="5783678" cy="5372100"/>
            </a:xfrm>
            <a:custGeom>
              <a:avLst/>
              <a:gdLst/>
              <a:ahLst/>
              <a:cxnLst/>
              <a:rect r="r" b="b" t="t" l="l"/>
              <a:pathLst>
                <a:path h="5372100" w="5783678">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name="TextBox 10" id="10"/>
          <p:cNvSpPr txBox="true"/>
          <p:nvPr/>
        </p:nvSpPr>
        <p:spPr>
          <a:xfrm rot="0">
            <a:off x="1028700" y="3184258"/>
            <a:ext cx="4755337" cy="4204652"/>
          </a:xfrm>
          <a:prstGeom prst="rect">
            <a:avLst/>
          </a:prstGeom>
        </p:spPr>
        <p:txBody>
          <a:bodyPr anchor="t" rtlCol="false" tIns="0" lIns="0" bIns="0" rIns="0">
            <a:spAutoFit/>
          </a:bodyPr>
          <a:lstStyle/>
          <a:p>
            <a:pPr marL="0" indent="0" lvl="0">
              <a:lnSpc>
                <a:spcPts val="8352"/>
              </a:lnSpc>
              <a:spcBef>
                <a:spcPct val="0"/>
              </a:spcBef>
            </a:pPr>
            <a:r>
              <a:rPr lang="en-US" sz="6425">
                <a:solidFill>
                  <a:srgbClr val="FFFFFF"/>
                </a:solidFill>
                <a:latin typeface="Fira Sans Semi-Bold"/>
              </a:rPr>
              <a:t>Histoire des architectures Distribués client server</a:t>
            </a:r>
          </a:p>
        </p:txBody>
      </p:sp>
      <p:grpSp>
        <p:nvGrpSpPr>
          <p:cNvPr name="Group 11" id="11"/>
          <p:cNvGrpSpPr/>
          <p:nvPr/>
        </p:nvGrpSpPr>
        <p:grpSpPr>
          <a:xfrm rot="0">
            <a:off x="9144000" y="819150"/>
            <a:ext cx="8115300" cy="1969348"/>
            <a:chOff x="0" y="0"/>
            <a:chExt cx="10820400" cy="2625797"/>
          </a:xfrm>
        </p:grpSpPr>
        <p:sp>
          <p:nvSpPr>
            <p:cNvPr name="TextBox 12" id="12"/>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HTTP 1.1:Hyper Text Transfer Protocol 1.1</a:t>
              </a:r>
            </a:p>
          </p:txBody>
        </p:sp>
        <p:sp>
          <p:nvSpPr>
            <p:cNvPr name="TextBox 13" id="13"/>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La version 1.1 du protocole HTTP, utilisée pour la communication entre clients et serveurs web, introduisant notamment la persistance de la connexion.</a:t>
              </a:r>
            </a:p>
          </p:txBody>
        </p:sp>
      </p:grpSp>
      <p:grpSp>
        <p:nvGrpSpPr>
          <p:cNvPr name="Group 14" id="14"/>
          <p:cNvGrpSpPr/>
          <p:nvPr/>
        </p:nvGrpSpPr>
        <p:grpSpPr>
          <a:xfrm rot="0">
            <a:off x="9144000" y="3046610"/>
            <a:ext cx="8115300" cy="1969348"/>
            <a:chOff x="0" y="0"/>
            <a:chExt cx="10820400" cy="2625797"/>
          </a:xfrm>
        </p:grpSpPr>
        <p:sp>
          <p:nvSpPr>
            <p:cNvPr name="TextBox 15" id="15"/>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XML:Extensible Markup Language</a:t>
              </a:r>
            </a:p>
          </p:txBody>
        </p:sp>
        <p:sp>
          <p:nvSpPr>
            <p:cNvPr name="TextBox 16" id="16"/>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langage de balisage permettant de structurer des données de manière lisible par les machines et les humains.</a:t>
              </a:r>
            </a:p>
          </p:txBody>
        </p:sp>
      </p:grpSp>
      <p:grpSp>
        <p:nvGrpSpPr>
          <p:cNvPr name="Group 17" id="17"/>
          <p:cNvGrpSpPr/>
          <p:nvPr/>
        </p:nvGrpSpPr>
        <p:grpSpPr>
          <a:xfrm rot="0">
            <a:off x="9144000" y="5492674"/>
            <a:ext cx="8115300" cy="1550248"/>
            <a:chOff x="0" y="0"/>
            <a:chExt cx="10820400" cy="2066997"/>
          </a:xfrm>
        </p:grpSpPr>
        <p:sp>
          <p:nvSpPr>
            <p:cNvPr name="TextBox 18" id="18"/>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XML-RPC:XML Remote Procedure Call</a:t>
              </a:r>
            </a:p>
          </p:txBody>
        </p:sp>
        <p:sp>
          <p:nvSpPr>
            <p:cNvPr name="TextBox 19" id="19"/>
            <p:cNvSpPr txBox="true"/>
            <p:nvPr/>
          </p:nvSpPr>
          <p:spPr>
            <a:xfrm rot="0">
              <a:off x="0" y="972932"/>
              <a:ext cx="10820400" cy="10839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 Un protocole permettant d'appeler des fonctions distantes en utilisant XML comme format de données.</a:t>
              </a:r>
            </a:p>
          </p:txBody>
        </p:sp>
      </p:grpSp>
      <p:grpSp>
        <p:nvGrpSpPr>
          <p:cNvPr name="Group 20" id="20"/>
          <p:cNvGrpSpPr/>
          <p:nvPr/>
        </p:nvGrpSpPr>
        <p:grpSpPr>
          <a:xfrm rot="0">
            <a:off x="9144000" y="7522996"/>
            <a:ext cx="8115300" cy="1969348"/>
            <a:chOff x="0" y="0"/>
            <a:chExt cx="10820400" cy="2625797"/>
          </a:xfrm>
        </p:grpSpPr>
        <p:sp>
          <p:nvSpPr>
            <p:cNvPr name="TextBox 21" id="21"/>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SOAP:Simple Object Access Protocol</a:t>
              </a:r>
            </a:p>
          </p:txBody>
        </p:sp>
        <p:sp>
          <p:nvSpPr>
            <p:cNvPr name="TextBox 22" id="22"/>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protocole basé sur XML pour la communication entre applications distribuées, notamment dans le contexte des services web.</a:t>
              </a: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254540" y="15195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09</a:t>
            </a:r>
          </a:p>
        </p:txBody>
      </p:sp>
      <p:sp>
        <p:nvSpPr>
          <p:cNvPr name="TextBox 3" id="3"/>
          <p:cNvSpPr txBox="true"/>
          <p:nvPr/>
        </p:nvSpPr>
        <p:spPr>
          <a:xfrm rot="0">
            <a:off x="8254540" y="225540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11</a:t>
            </a:r>
          </a:p>
        </p:txBody>
      </p:sp>
      <p:sp>
        <p:nvSpPr>
          <p:cNvPr name="TextBox 4" id="4"/>
          <p:cNvSpPr txBox="true"/>
          <p:nvPr/>
        </p:nvSpPr>
        <p:spPr>
          <a:xfrm rot="0">
            <a:off x="8254540" y="435885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12</a:t>
            </a:r>
          </a:p>
        </p:txBody>
      </p:sp>
      <p:grpSp>
        <p:nvGrpSpPr>
          <p:cNvPr name="Group 5" id="5"/>
          <p:cNvGrpSpPr/>
          <p:nvPr/>
        </p:nvGrpSpPr>
        <p:grpSpPr>
          <a:xfrm rot="-10800000">
            <a:off x="-2586413" y="-1458975"/>
            <a:ext cx="9822161" cy="6226137"/>
            <a:chOff x="0" y="0"/>
            <a:chExt cx="8474859" cy="5372100"/>
          </a:xfrm>
        </p:grpSpPr>
        <p:sp>
          <p:nvSpPr>
            <p:cNvPr name="Freeform 6" id="6"/>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name="Group 7" id="7"/>
          <p:cNvGrpSpPr/>
          <p:nvPr/>
        </p:nvGrpSpPr>
        <p:grpSpPr>
          <a:xfrm rot="0">
            <a:off x="-3212896" y="1066800"/>
            <a:ext cx="11075127" cy="10287000"/>
            <a:chOff x="0" y="0"/>
            <a:chExt cx="5783678" cy="5372100"/>
          </a:xfrm>
        </p:grpSpPr>
        <p:sp>
          <p:nvSpPr>
            <p:cNvPr name="Freeform 8" id="8"/>
            <p:cNvSpPr/>
            <p:nvPr/>
          </p:nvSpPr>
          <p:spPr>
            <a:xfrm flipH="false" flipV="false" rot="0">
              <a:off x="0" y="0"/>
              <a:ext cx="5783678" cy="5372100"/>
            </a:xfrm>
            <a:custGeom>
              <a:avLst/>
              <a:gdLst/>
              <a:ahLst/>
              <a:cxnLst/>
              <a:rect r="r" b="b" t="t" l="l"/>
              <a:pathLst>
                <a:path h="5372100" w="5783678">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name="TextBox 9" id="9"/>
          <p:cNvSpPr txBox="true"/>
          <p:nvPr/>
        </p:nvSpPr>
        <p:spPr>
          <a:xfrm rot="0">
            <a:off x="1028700" y="3180901"/>
            <a:ext cx="4755337" cy="4204652"/>
          </a:xfrm>
          <a:prstGeom prst="rect">
            <a:avLst/>
          </a:prstGeom>
        </p:spPr>
        <p:txBody>
          <a:bodyPr anchor="t" rtlCol="false" tIns="0" lIns="0" bIns="0" rIns="0">
            <a:spAutoFit/>
          </a:bodyPr>
          <a:lstStyle/>
          <a:p>
            <a:pPr marL="0" indent="0" lvl="0">
              <a:lnSpc>
                <a:spcPts val="8352"/>
              </a:lnSpc>
              <a:spcBef>
                <a:spcPct val="0"/>
              </a:spcBef>
            </a:pPr>
            <a:r>
              <a:rPr lang="en-US" sz="6425">
                <a:solidFill>
                  <a:srgbClr val="FFFFFF"/>
                </a:solidFill>
                <a:latin typeface="Fira Sans Semi-Bold"/>
              </a:rPr>
              <a:t>Histoire des architectures Distribués client server</a:t>
            </a:r>
          </a:p>
        </p:txBody>
      </p:sp>
      <p:grpSp>
        <p:nvGrpSpPr>
          <p:cNvPr name="Group 10" id="10"/>
          <p:cNvGrpSpPr/>
          <p:nvPr/>
        </p:nvGrpSpPr>
        <p:grpSpPr>
          <a:xfrm rot="0">
            <a:off x="9144000" y="98557"/>
            <a:ext cx="8115300" cy="1969348"/>
            <a:chOff x="0" y="0"/>
            <a:chExt cx="10820400" cy="2625797"/>
          </a:xfrm>
        </p:grpSpPr>
        <p:sp>
          <p:nvSpPr>
            <p:cNvPr name="TextBox 11" id="11"/>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REST:Representational state transfer</a:t>
              </a:r>
            </a:p>
          </p:txBody>
        </p:sp>
        <p:sp>
          <p:nvSpPr>
            <p:cNvPr name="TextBox 12" id="12"/>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RESTest un style architectural pour concevoir des services web qui utilisent des opérations HTTP standard pour accéder et manipuler des ressources</a:t>
              </a:r>
            </a:p>
          </p:txBody>
        </p:sp>
      </p:grpSp>
      <p:grpSp>
        <p:nvGrpSpPr>
          <p:cNvPr name="Group 13" id="13"/>
          <p:cNvGrpSpPr/>
          <p:nvPr/>
        </p:nvGrpSpPr>
        <p:grpSpPr>
          <a:xfrm rot="0">
            <a:off x="9144000" y="2233466"/>
            <a:ext cx="8115300" cy="1969348"/>
            <a:chOff x="0" y="0"/>
            <a:chExt cx="10820400" cy="2625797"/>
          </a:xfrm>
        </p:grpSpPr>
        <p:sp>
          <p:nvSpPr>
            <p:cNvPr name="TextBox 14" id="14"/>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WS:Web Socket</a:t>
              </a:r>
            </a:p>
          </p:txBody>
        </p:sp>
        <p:sp>
          <p:nvSpPr>
            <p:cNvPr name="TextBox 15" id="15"/>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Un protocole de communication bidirectionnelle en temps réel, permettant une interaction continue entre le serveur et le client.</a:t>
              </a:r>
            </a:p>
          </p:txBody>
        </p:sp>
      </p:grpSp>
      <p:grpSp>
        <p:nvGrpSpPr>
          <p:cNvPr name="Group 16" id="16"/>
          <p:cNvGrpSpPr/>
          <p:nvPr/>
        </p:nvGrpSpPr>
        <p:grpSpPr>
          <a:xfrm rot="0">
            <a:off x="9144000" y="4290866"/>
            <a:ext cx="8115300" cy="1969348"/>
            <a:chOff x="0" y="0"/>
            <a:chExt cx="10820400" cy="2625797"/>
          </a:xfrm>
        </p:grpSpPr>
        <p:sp>
          <p:nvSpPr>
            <p:cNvPr name="TextBox 17" id="17"/>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GraphQL:Graph Query Language</a:t>
              </a:r>
            </a:p>
          </p:txBody>
        </p:sp>
        <p:sp>
          <p:nvSpPr>
            <p:cNvPr name="TextBox 18" id="18"/>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 Un langage de requête pour interroger des APIs et récupérer uniquement les données nécessaires, offrant une flexibilité accrue par rapport aux API REST .</a:t>
              </a:r>
            </a:p>
          </p:txBody>
        </p:sp>
      </p:grpSp>
      <p:sp>
        <p:nvSpPr>
          <p:cNvPr name="TextBox 19" id="19"/>
          <p:cNvSpPr txBox="true"/>
          <p:nvPr/>
        </p:nvSpPr>
        <p:spPr>
          <a:xfrm rot="0">
            <a:off x="8254540" y="635095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13</a:t>
            </a:r>
          </a:p>
        </p:txBody>
      </p:sp>
      <p:grpSp>
        <p:nvGrpSpPr>
          <p:cNvPr name="Group 20" id="20"/>
          <p:cNvGrpSpPr/>
          <p:nvPr/>
        </p:nvGrpSpPr>
        <p:grpSpPr>
          <a:xfrm rot="0">
            <a:off x="9144000" y="6422139"/>
            <a:ext cx="8115300" cy="1969348"/>
            <a:chOff x="0" y="0"/>
            <a:chExt cx="10820400" cy="2625797"/>
          </a:xfrm>
        </p:grpSpPr>
        <p:sp>
          <p:nvSpPr>
            <p:cNvPr name="TextBox 21" id="21"/>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HTTP 2:Hyper Text Transfer Protocol 2</a:t>
              </a:r>
            </a:p>
          </p:txBody>
        </p:sp>
        <p:sp>
          <p:nvSpPr>
            <p:cNvPr name="TextBox 22" id="22"/>
            <p:cNvSpPr txBox="true"/>
            <p:nvPr/>
          </p:nvSpPr>
          <p:spPr>
            <a:xfrm rot="0">
              <a:off x="0" y="972932"/>
              <a:ext cx="10820400" cy="1642745"/>
            </a:xfrm>
            <a:prstGeom prst="rect">
              <a:avLst/>
            </a:prstGeom>
          </p:spPr>
          <p:txBody>
            <a:bodyPr anchor="t" rtlCol="false" tIns="0" lIns="0" bIns="0" rIns="0">
              <a:spAutoFit/>
            </a:bodyPr>
            <a:lstStyle/>
            <a:p>
              <a:pPr>
                <a:lnSpc>
                  <a:spcPts val="3360"/>
                </a:lnSpc>
              </a:pPr>
              <a:r>
                <a:rPr lang="en-US" sz="2400">
                  <a:solidFill>
                    <a:srgbClr val="000000"/>
                  </a:solidFill>
                  <a:latin typeface="Fira Sans Light"/>
                </a:rPr>
                <a:t>La deuxième version du protocole HTTP, introduisant de meilleures performances, la multiplexation, la compression des en-têtes, etc.</a:t>
              </a:r>
            </a:p>
          </p:txBody>
        </p:sp>
      </p:grpSp>
      <p:sp>
        <p:nvSpPr>
          <p:cNvPr name="TextBox 23" id="23"/>
          <p:cNvSpPr txBox="true"/>
          <p:nvPr/>
        </p:nvSpPr>
        <p:spPr>
          <a:xfrm rot="0">
            <a:off x="8254540" y="8473651"/>
            <a:ext cx="633713" cy="466725"/>
          </a:xfrm>
          <a:prstGeom prst="rect">
            <a:avLst/>
          </a:prstGeom>
        </p:spPr>
        <p:txBody>
          <a:bodyPr anchor="t" rtlCol="false" tIns="0" lIns="0" bIns="0" rIns="0">
            <a:spAutoFit/>
          </a:bodyPr>
          <a:lstStyle/>
          <a:p>
            <a:pPr algn="r">
              <a:lnSpc>
                <a:spcPts val="3600"/>
              </a:lnSpc>
            </a:pPr>
            <a:r>
              <a:rPr lang="en-US" sz="3000">
                <a:solidFill>
                  <a:srgbClr val="A066CB"/>
                </a:solidFill>
                <a:latin typeface="Fira Sans Medium"/>
              </a:rPr>
              <a:t>14</a:t>
            </a:r>
          </a:p>
        </p:txBody>
      </p:sp>
      <p:grpSp>
        <p:nvGrpSpPr>
          <p:cNvPr name="Group 24" id="24"/>
          <p:cNvGrpSpPr/>
          <p:nvPr/>
        </p:nvGrpSpPr>
        <p:grpSpPr>
          <a:xfrm rot="0">
            <a:off x="9144000" y="8553412"/>
            <a:ext cx="8115300" cy="1131148"/>
            <a:chOff x="0" y="0"/>
            <a:chExt cx="10820400" cy="1508197"/>
          </a:xfrm>
        </p:grpSpPr>
        <p:sp>
          <p:nvSpPr>
            <p:cNvPr name="TextBox 25" id="25"/>
            <p:cNvSpPr txBox="true"/>
            <p:nvPr/>
          </p:nvSpPr>
          <p:spPr>
            <a:xfrm rot="0">
              <a:off x="0" y="63571"/>
              <a:ext cx="10820400" cy="475826"/>
            </a:xfrm>
            <a:prstGeom prst="rect">
              <a:avLst/>
            </a:prstGeom>
          </p:spPr>
          <p:txBody>
            <a:bodyPr anchor="t" rtlCol="false" tIns="0" lIns="0" bIns="0" rIns="0">
              <a:spAutoFit/>
            </a:bodyPr>
            <a:lstStyle/>
            <a:p>
              <a:pPr marL="0" indent="0" lvl="0">
                <a:lnSpc>
                  <a:spcPts val="2957"/>
                </a:lnSpc>
                <a:spcBef>
                  <a:spcPct val="0"/>
                </a:spcBef>
              </a:pPr>
              <a:r>
                <a:rPr lang="en-US" sz="2275" spc="-45">
                  <a:solidFill>
                    <a:srgbClr val="A066CB"/>
                  </a:solidFill>
                  <a:latin typeface="Fira Sans"/>
                </a:rPr>
                <a:t>GRPC:Google Remote Procedure Call</a:t>
              </a:r>
            </a:p>
          </p:txBody>
        </p:sp>
        <p:sp>
          <p:nvSpPr>
            <p:cNvPr name="TextBox 26" id="26"/>
            <p:cNvSpPr txBox="true"/>
            <p:nvPr/>
          </p:nvSpPr>
          <p:spPr>
            <a:xfrm rot="0">
              <a:off x="0" y="972932"/>
              <a:ext cx="10820400" cy="525145"/>
            </a:xfrm>
            <a:prstGeom prst="rect">
              <a:avLst/>
            </a:prstGeom>
          </p:spPr>
          <p:txBody>
            <a:bodyPr anchor="t" rtlCol="false" tIns="0" lIns="0" bIns="0" rIns="0">
              <a:spAutoFit/>
            </a:bodyPr>
            <a:lstStyle/>
            <a:p>
              <a:pPr>
                <a:lnSpc>
                  <a:spcPts val="336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2639278" y="4598064"/>
            <a:ext cx="5648722" cy="2389268"/>
          </a:xfrm>
          <a:custGeom>
            <a:avLst/>
            <a:gdLst/>
            <a:ahLst/>
            <a:cxnLst/>
            <a:rect r="r" b="b" t="t" l="l"/>
            <a:pathLst>
              <a:path h="2389268" w="5648722">
                <a:moveTo>
                  <a:pt x="0" y="0"/>
                </a:moveTo>
                <a:lnTo>
                  <a:pt x="5648722" y="0"/>
                </a:lnTo>
                <a:lnTo>
                  <a:pt x="5648722" y="2389268"/>
                </a:lnTo>
                <a:lnTo>
                  <a:pt x="0" y="2389268"/>
                </a:lnTo>
                <a:lnTo>
                  <a:pt x="0" y="0"/>
                </a:lnTo>
                <a:close/>
              </a:path>
            </a:pathLst>
          </a:custGeom>
          <a:blipFill>
            <a:blip r:embed="rId2"/>
            <a:stretch>
              <a:fillRect l="-1167" t="0" r="0" b="0"/>
            </a:stretch>
          </a:blipFill>
        </p:spPr>
      </p:sp>
      <p:sp>
        <p:nvSpPr>
          <p:cNvPr name="TextBox 7" id="7"/>
          <p:cNvSpPr txBox="true"/>
          <p:nvPr/>
        </p:nvSpPr>
        <p:spPr>
          <a:xfrm rot="0">
            <a:off x="373109" y="2878385"/>
            <a:ext cx="12266168" cy="7923848"/>
          </a:xfrm>
          <a:prstGeom prst="rect">
            <a:avLst/>
          </a:prstGeom>
        </p:spPr>
        <p:txBody>
          <a:bodyPr anchor="t" rtlCol="false" tIns="0" lIns="0" bIns="0" rIns="0">
            <a:spAutoFit/>
          </a:bodyPr>
          <a:lstStyle/>
          <a:p>
            <a:pPr>
              <a:lnSpc>
                <a:spcPts val="3142"/>
              </a:lnSpc>
            </a:pPr>
            <a:r>
              <a:rPr lang="en-US" sz="2244">
                <a:solidFill>
                  <a:srgbClr val="000000"/>
                </a:solidFill>
                <a:latin typeface="Fira Sans"/>
              </a:rPr>
              <a:t>Le gRPC est un système d’appels Remote Procedure Call permettant une communication particulièrement efficace au sein d’architectures client/serveur distribuées grâce à des technologies de procédés innovants. Tout comme son prédécesseur le RPC, il fonctionne au niveau des processus. La caractéristique de la communication inter-processus via gRPC est le principe de transparence : la relation entre les instances (partiellement) éloignées se veut aussi étroite et simple qu’une communication locale entre plusieurs processus internes d’une même machine.</a:t>
            </a:r>
          </a:p>
          <a:p>
            <a:pPr>
              <a:lnSpc>
                <a:spcPts val="3142"/>
              </a:lnSpc>
            </a:pPr>
          </a:p>
          <a:p>
            <a:pPr>
              <a:lnSpc>
                <a:spcPts val="3142"/>
              </a:lnSpc>
            </a:pPr>
            <a:r>
              <a:rPr lang="en-US" sz="2244">
                <a:solidFill>
                  <a:srgbClr val="000000"/>
                </a:solidFill>
                <a:latin typeface="Fira Sans"/>
              </a:rPr>
              <a:t>Le gRPC a été mis au point par Google en 2015. Aujourd’hui, la Cloud Native Computing Foundation prend en charge la diffusion et le développement de cette technique de communication. Le gRPC est Open Source, ce qui signifie que son texte source fait partie du domaine public, les tiers sont autorisés et même encouragés à le modifier et à en poursuivre le développement.</a:t>
            </a:r>
          </a:p>
          <a:p>
            <a:pPr>
              <a:lnSpc>
                <a:spcPts val="3142"/>
              </a:lnSpc>
            </a:pPr>
          </a:p>
          <a:p>
            <a:pPr>
              <a:lnSpc>
                <a:spcPts val="3142"/>
              </a:lnSpc>
            </a:pPr>
            <a:r>
              <a:rPr lang="en-US" sz="2244">
                <a:solidFill>
                  <a:srgbClr val="000000"/>
                </a:solidFill>
                <a:latin typeface="Fira Sans"/>
              </a:rPr>
              <a:t>Le gRPC traite de manière normalisée le transport de flux de données entre des ordinateurs distants via le protocole </a:t>
            </a:r>
            <a:r>
              <a:rPr lang="en-US" sz="2244" u="sng">
                <a:solidFill>
                  <a:srgbClr val="000000"/>
                </a:solidFill>
                <a:latin typeface="Fira Sans"/>
                <a:hlinkClick r:id="rId3" tooltip="https://www.ionos.fr/digitalguide/hebergement/aspects-techniques/voila-comment-http2-optimise-le-world-wide-web/"/>
              </a:rPr>
              <a:t>HTTP/2</a:t>
            </a:r>
            <a:r>
              <a:rPr lang="en-US" sz="2244">
                <a:solidFill>
                  <a:srgbClr val="000000"/>
                </a:solidFill>
                <a:latin typeface="Fira Sans"/>
              </a:rPr>
              <a:t>. Les </a:t>
            </a:r>
            <a:r>
              <a:rPr lang="en-US" sz="2244" u="sng">
                <a:solidFill>
                  <a:srgbClr val="000000"/>
                </a:solidFill>
                <a:latin typeface="Fira Sans"/>
                <a:hlinkClick r:id="rId4" tooltip="https://www.ionos.fr/digitalguide/sites-internet/developpement-web/presentation-de-protocol-buffers/"/>
              </a:rPr>
              <a:t>Protocol Buffers</a:t>
            </a:r>
            <a:r>
              <a:rPr lang="en-US" sz="2244">
                <a:solidFill>
                  <a:srgbClr val="000000"/>
                </a:solidFill>
                <a:latin typeface="Fira Sans"/>
              </a:rPr>
              <a:t> développés par Google prennent en charge l’efficacité de la sérialisation et la vitesse de traitement. Ces derniers sont enregistrés sous forme de simples fichiers textes portant l’extension .proto.</a:t>
            </a:r>
          </a:p>
          <a:p>
            <a:pPr>
              <a:lnSpc>
                <a:spcPts val="3142"/>
              </a:lnSpc>
            </a:pPr>
          </a:p>
          <a:p>
            <a:pPr algn="ctr">
              <a:lnSpc>
                <a:spcPts val="3142"/>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Définition de gRCP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A066CB"/>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sp>
        <p:nvSpPr>
          <p:cNvPr name="Freeform 6" id="6"/>
          <p:cNvSpPr/>
          <p:nvPr/>
        </p:nvSpPr>
        <p:spPr>
          <a:xfrm flipH="false" flipV="false" rot="0">
            <a:off x="11205961" y="4007064"/>
            <a:ext cx="7470234" cy="2799691"/>
          </a:xfrm>
          <a:custGeom>
            <a:avLst/>
            <a:gdLst/>
            <a:ahLst/>
            <a:cxnLst/>
            <a:rect r="r" b="b" t="t" l="l"/>
            <a:pathLst>
              <a:path h="2799691" w="7470234">
                <a:moveTo>
                  <a:pt x="0" y="0"/>
                </a:moveTo>
                <a:lnTo>
                  <a:pt x="7470234" y="0"/>
                </a:lnTo>
                <a:lnTo>
                  <a:pt x="7470234" y="2799690"/>
                </a:lnTo>
                <a:lnTo>
                  <a:pt x="0" y="2799690"/>
                </a:lnTo>
                <a:lnTo>
                  <a:pt x="0" y="0"/>
                </a:lnTo>
                <a:close/>
              </a:path>
            </a:pathLst>
          </a:custGeom>
          <a:blipFill>
            <a:blip r:embed="rId2"/>
            <a:stretch>
              <a:fillRect l="0" t="0" r="0" b="0"/>
            </a:stretch>
          </a:blipFill>
        </p:spPr>
      </p:sp>
      <p:sp>
        <p:nvSpPr>
          <p:cNvPr name="TextBox 7" id="7"/>
          <p:cNvSpPr txBox="true"/>
          <p:nvPr/>
        </p:nvSpPr>
        <p:spPr>
          <a:xfrm rot="0">
            <a:off x="373109" y="2874184"/>
            <a:ext cx="11218298" cy="5017825"/>
          </a:xfrm>
          <a:prstGeom prst="rect">
            <a:avLst/>
          </a:prstGeom>
        </p:spPr>
        <p:txBody>
          <a:bodyPr anchor="t" rtlCol="false" tIns="0" lIns="0" bIns="0" rIns="0">
            <a:spAutoFit/>
          </a:bodyPr>
          <a:lstStyle/>
          <a:p>
            <a:pPr>
              <a:lnSpc>
                <a:spcPts val="3325"/>
              </a:lnSpc>
            </a:pPr>
            <a:r>
              <a:rPr lang="en-US" sz="2375">
                <a:solidFill>
                  <a:srgbClr val="000000"/>
                </a:solidFill>
                <a:latin typeface="Fira Sans"/>
              </a:rPr>
              <a:t>Protocol Buffers (ProtoBuf) est un format de sérialisation de données binaire développé par Google. Il est conçu pour être un moyen efficace et extensible de stocker et d'échanger des données structurées entre différents systèmes, langages de programmation et plates-formes.</a:t>
            </a:r>
          </a:p>
          <a:p>
            <a:pPr>
              <a:lnSpc>
                <a:spcPts val="3325"/>
              </a:lnSpc>
            </a:pPr>
          </a:p>
          <a:p>
            <a:pPr>
              <a:lnSpc>
                <a:spcPts val="3325"/>
              </a:lnSpc>
            </a:pPr>
            <a:r>
              <a:rPr lang="en-US" sz="2375">
                <a:solidFill>
                  <a:srgbClr val="000000"/>
                </a:solidFill>
                <a:latin typeface="Fira Sans"/>
              </a:rPr>
              <a:t>ProtoBuf utilise un schéma déclaratif pour définir la structure des données, ce qui permet de créer des messages complexes avec des champs fortement typés. Ces messages peuvent ensuite être sérialisés (encodés) dans un format binaire compact pour être transmis via un réseau ou stockés sur un support de données, puis désérialisés (décodés) pour être utilisés par un autre système.</a:t>
            </a:r>
          </a:p>
          <a:p>
            <a:pPr>
              <a:lnSpc>
                <a:spcPts val="3325"/>
              </a:lnSpc>
            </a:pPr>
          </a:p>
          <a:p>
            <a:pPr algn="ctr">
              <a:lnSpc>
                <a:spcPts val="3325"/>
              </a:lnSpc>
            </a:pPr>
          </a:p>
        </p:txBody>
      </p:sp>
      <p:sp>
        <p:nvSpPr>
          <p:cNvPr name="TextBox 8" id="8"/>
          <p:cNvSpPr txBox="true"/>
          <p:nvPr/>
        </p:nvSpPr>
        <p:spPr>
          <a:xfrm rot="0">
            <a:off x="373109" y="956733"/>
            <a:ext cx="9880876" cy="679450"/>
          </a:xfrm>
          <a:prstGeom prst="rect">
            <a:avLst/>
          </a:prstGeom>
        </p:spPr>
        <p:txBody>
          <a:bodyPr anchor="t" rtlCol="false" tIns="0" lIns="0" bIns="0" rIns="0">
            <a:spAutoFit/>
          </a:bodyPr>
          <a:lstStyle/>
          <a:p>
            <a:pPr marL="0" indent="0" lvl="0">
              <a:lnSpc>
                <a:spcPts val="5599"/>
              </a:lnSpc>
              <a:spcBef>
                <a:spcPct val="0"/>
              </a:spcBef>
            </a:pPr>
            <a:r>
              <a:rPr lang="en-US" sz="3999">
                <a:solidFill>
                  <a:srgbClr val="FFFFFF"/>
                </a:solidFill>
                <a:latin typeface="Fira Sans Medium"/>
              </a:rPr>
              <a:t>Définition Du protocole Buffer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DAFzUph4hAg</dc:identifier>
  <dcterms:modified xsi:type="dcterms:W3CDTF">2011-08-01T06:04:30Z</dcterms:modified>
  <cp:revision>1</cp:revision>
  <dc:title>Bleu et Violet Décontracté Entreprise Vision Projet Entreprise Diaporama</dc:title>
</cp:coreProperties>
</file>